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5" r:id="rId19"/>
    <p:sldId id="274" r:id="rId20"/>
    <p:sldId id="276" r:id="rId21"/>
    <p:sldId id="278" r:id="rId22"/>
    <p:sldId id="277"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59F"/>
    <a:srgbClr val="AE1281"/>
    <a:srgbClr val="FBEB71"/>
    <a:srgbClr val="97D598"/>
    <a:srgbClr val="F37996"/>
    <a:srgbClr val="CBA1C6"/>
    <a:srgbClr val="E28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7D8FD1F-1B8B-47F8-BBEE-11394F7349FC}" type="datetimeFigureOut">
              <a:rPr lang="en-IN" smtClean="0"/>
              <a:t>10-09-2019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8012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7D8FD1F-1B8B-47F8-BBEE-11394F7349FC}" type="datetimeFigureOut">
              <a:rPr lang="en-IN" smtClean="0"/>
              <a:t>10-09-2019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24308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7D8FD1F-1B8B-47F8-BBEE-11394F7349FC}" type="datetimeFigureOut">
              <a:rPr lang="en-IN" smtClean="0"/>
              <a:t>10-09-2019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332502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7D8FD1F-1B8B-47F8-BBEE-11394F7349FC}" type="datetimeFigureOut">
              <a:rPr lang="en-IN" smtClean="0"/>
              <a:t>10-09-2019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75324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8FD1F-1B8B-47F8-BBEE-11394F7349FC}" type="datetimeFigureOut">
              <a:rPr lang="en-IN" smtClean="0"/>
              <a:t>10-09-2019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256533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7D8FD1F-1B8B-47F8-BBEE-11394F7349FC}" type="datetimeFigureOut">
              <a:rPr lang="en-IN" smtClean="0"/>
              <a:t>10-09-2019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275532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7D8FD1F-1B8B-47F8-BBEE-11394F7349FC}" type="datetimeFigureOut">
              <a:rPr lang="en-IN" smtClean="0"/>
              <a:t>10-09-2019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85387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7D8FD1F-1B8B-47F8-BBEE-11394F7349FC}" type="datetimeFigureOut">
              <a:rPr lang="en-IN" smtClean="0"/>
              <a:t>10-09-2019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330995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8FD1F-1B8B-47F8-BBEE-11394F7349FC}" type="datetimeFigureOut">
              <a:rPr lang="en-IN" smtClean="0"/>
              <a:t>10-09-2019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58591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8FD1F-1B8B-47F8-BBEE-11394F7349FC}" type="datetimeFigureOut">
              <a:rPr lang="en-IN" smtClean="0"/>
              <a:t>10-09-2019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152744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8FD1F-1B8B-47F8-BBEE-11394F7349FC}" type="datetimeFigureOut">
              <a:rPr lang="en-IN" smtClean="0"/>
              <a:t>10-09-2019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1AF04B-3A75-47E8-B252-10D7F15B6230}" type="slidenum">
              <a:rPr lang="en-IN" smtClean="0"/>
              <a:t>‹#›</a:t>
            </a:fld>
            <a:endParaRPr lang="en-IN"/>
          </a:p>
        </p:txBody>
      </p:sp>
    </p:spTree>
    <p:extLst>
      <p:ext uri="{BB962C8B-B14F-4D97-AF65-F5344CB8AC3E}">
        <p14:creationId xmlns:p14="http://schemas.microsoft.com/office/powerpoint/2010/main" val="414441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8FD1F-1B8B-47F8-BBEE-11394F7349FC}" type="datetimeFigureOut">
              <a:rPr lang="en-IN" smtClean="0"/>
              <a:t>10-09-2019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AF04B-3A75-47E8-B252-10D7F15B6230}" type="slidenum">
              <a:rPr lang="en-IN" smtClean="0"/>
              <a:t>‹#›</a:t>
            </a:fld>
            <a:endParaRPr lang="en-IN"/>
          </a:p>
        </p:txBody>
      </p:sp>
    </p:spTree>
    <p:extLst>
      <p:ext uri="{BB962C8B-B14F-4D97-AF65-F5344CB8AC3E}">
        <p14:creationId xmlns:p14="http://schemas.microsoft.com/office/powerpoint/2010/main" val="137031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emf"/><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113" y="384313"/>
            <a:ext cx="10880036" cy="2597426"/>
          </a:xfrm>
          <a:solidFill>
            <a:srgbClr val="FBEB71"/>
          </a:solidFill>
          <a:ln w="38100">
            <a:noFill/>
          </a:ln>
          <a:effectLst>
            <a:glow rad="228600">
              <a:schemeClr val="accent6">
                <a:satMod val="175000"/>
                <a:alpha val="40000"/>
              </a:schemeClr>
            </a:glow>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An Accelerating Cosmological Model from a Parametrization of Hubble Parameter</a:t>
            </a:r>
            <a:endParaRPr lang="en-IN" b="1"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33599" y="4784516"/>
            <a:ext cx="8269357" cy="705748"/>
          </a:xfrm>
          <a:solidFill>
            <a:schemeClr val="accent5">
              <a:lumMod val="40000"/>
              <a:lumOff val="6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a:lnSpc>
                <a:spcPct val="100000"/>
              </a:lnSpc>
              <a:spcBef>
                <a:spcPts val="0"/>
              </a:spcBef>
            </a:pPr>
            <a:r>
              <a:rPr lang="en-US" b="1" dirty="0" smtClean="0">
                <a:solidFill>
                  <a:schemeClr val="accent1">
                    <a:lumMod val="75000"/>
                  </a:schemeClr>
                </a:solidFill>
                <a:latin typeface="Times New Roman" panose="02020603050405020304" pitchFamily="18" charset="0"/>
                <a:cs typeface="Times New Roman" panose="02020603050405020304" pitchFamily="18" charset="0"/>
              </a:rPr>
              <a:t>Department </a:t>
            </a:r>
            <a:r>
              <a:rPr lang="en-US" b="1" dirty="0">
                <a:solidFill>
                  <a:schemeClr val="accent1">
                    <a:lumMod val="75000"/>
                  </a:schemeClr>
                </a:solidFill>
                <a:latin typeface="Times New Roman" panose="02020603050405020304" pitchFamily="18" charset="0"/>
                <a:cs typeface="Times New Roman" panose="02020603050405020304" pitchFamily="18" charset="0"/>
              </a:rPr>
              <a:t>of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Mathematics, School </a:t>
            </a:r>
            <a:r>
              <a:rPr lang="en-US" b="1" dirty="0">
                <a:solidFill>
                  <a:schemeClr val="accent1">
                    <a:lumMod val="75000"/>
                  </a:schemeClr>
                </a:solidFill>
                <a:latin typeface="Times New Roman" panose="02020603050405020304" pitchFamily="18" charset="0"/>
                <a:cs typeface="Times New Roman" panose="02020603050405020304" pitchFamily="18" charset="0"/>
              </a:rPr>
              <a:t>of Advanced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Sciences</a:t>
            </a:r>
          </a:p>
          <a:p>
            <a:pPr>
              <a:lnSpc>
                <a:spcPct val="100000"/>
              </a:lnSpc>
              <a:spcBef>
                <a:spcPts val="0"/>
              </a:spcBef>
            </a:pPr>
            <a:r>
              <a:rPr lang="en-US" b="1" dirty="0" smtClean="0">
                <a:solidFill>
                  <a:schemeClr val="accent1">
                    <a:lumMod val="75000"/>
                  </a:schemeClr>
                </a:solidFill>
                <a:latin typeface="Times New Roman" panose="02020603050405020304" pitchFamily="18" charset="0"/>
                <a:cs typeface="Times New Roman" panose="02020603050405020304" pitchFamily="18" charset="0"/>
              </a:rPr>
              <a:t>Vellore Institute of Technology, Vellore, Tamil </a:t>
            </a:r>
            <a:r>
              <a:rPr lang="en-US" b="1" dirty="0">
                <a:solidFill>
                  <a:schemeClr val="accent1">
                    <a:lumMod val="75000"/>
                  </a:schemeClr>
                </a:solidFill>
                <a:latin typeface="Times New Roman" panose="02020603050405020304" pitchFamily="18" charset="0"/>
                <a:cs typeface="Times New Roman" panose="02020603050405020304" pitchFamily="18" charset="0"/>
              </a:rPr>
              <a:t>N</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adu 632014</a:t>
            </a:r>
            <a:r>
              <a:rPr lang="en-US" b="1" dirty="0">
                <a:solidFill>
                  <a:schemeClr val="accent1">
                    <a:lumMod val="75000"/>
                  </a:schemeClr>
                </a:solidFill>
                <a:latin typeface="Times New Roman" panose="02020603050405020304" pitchFamily="18" charset="0"/>
                <a:cs typeface="Times New Roman" panose="02020603050405020304" pitchFamily="18" charset="0"/>
              </a:rPr>
              <a:t>, India</a:t>
            </a:r>
            <a:endParaRPr lang="en-IN"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555835" y="3733969"/>
            <a:ext cx="5424883" cy="692497"/>
          </a:xfrm>
          <a:prstGeom prst="rect">
            <a:avLst/>
          </a:prstGeom>
          <a:solidFill>
            <a:schemeClr val="accent6">
              <a:lumMod val="60000"/>
              <a:lumOff val="40000"/>
            </a:schemeClr>
          </a:solidFill>
          <a:ln w="3175" cap="sq">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IN" sz="3900" b="1" i="1" dirty="0" err="1" smtClean="0">
                <a:solidFill>
                  <a:srgbClr val="7030A0"/>
                </a:solidFill>
                <a:latin typeface="Times New Roman" panose="02020603050405020304" pitchFamily="18" charset="0"/>
                <a:cs typeface="Times New Roman" panose="02020603050405020304" pitchFamily="18" charset="0"/>
              </a:rPr>
              <a:t>Shibesh</a:t>
            </a:r>
            <a:r>
              <a:rPr lang="en-IN" sz="3900" b="1" i="1" dirty="0" smtClean="0">
                <a:solidFill>
                  <a:srgbClr val="7030A0"/>
                </a:solidFill>
                <a:latin typeface="Times New Roman" panose="02020603050405020304" pitchFamily="18" charset="0"/>
                <a:cs typeface="Times New Roman" panose="02020603050405020304" pitchFamily="18" charset="0"/>
              </a:rPr>
              <a:t> Kumar Jas </a:t>
            </a:r>
            <a:r>
              <a:rPr lang="en-IN" sz="3900" b="1" i="1" dirty="0" err="1" smtClean="0">
                <a:solidFill>
                  <a:srgbClr val="7030A0"/>
                </a:solidFill>
                <a:latin typeface="Times New Roman" panose="02020603050405020304" pitchFamily="18" charset="0"/>
                <a:cs typeface="Times New Roman" panose="02020603050405020304" pitchFamily="18" charset="0"/>
              </a:rPr>
              <a:t>Pacif</a:t>
            </a:r>
            <a:endParaRPr lang="en-IN" sz="3900" b="1" i="1" dirty="0" smtClean="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15008" y="5871195"/>
            <a:ext cx="10436088" cy="707886"/>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000" b="1" dirty="0" smtClean="0">
                <a:solidFill>
                  <a:srgbClr val="C00000"/>
                </a:solidFill>
                <a:latin typeface="Times New Roman" panose="02020603050405020304" pitchFamily="18" charset="0"/>
                <a:cs typeface="Times New Roman" panose="02020603050405020304" pitchFamily="18" charset="0"/>
              </a:rPr>
              <a:t>10</a:t>
            </a:r>
            <a:r>
              <a:rPr lang="en-US" sz="2000" b="1" baseline="30000" dirty="0" smtClean="0">
                <a:solidFill>
                  <a:srgbClr val="C00000"/>
                </a:solidFill>
                <a:latin typeface="Times New Roman" panose="02020603050405020304" pitchFamily="18" charset="0"/>
                <a:cs typeface="Times New Roman" panose="02020603050405020304" pitchFamily="18" charset="0"/>
              </a:rPr>
              <a:t>th</a:t>
            </a:r>
            <a:r>
              <a:rPr lang="en-US" sz="2000" b="1" dirty="0" smtClean="0">
                <a:solidFill>
                  <a:srgbClr val="C00000"/>
                </a:solidFill>
                <a:latin typeface="Times New Roman" panose="02020603050405020304" pitchFamily="18" charset="0"/>
                <a:cs typeface="Times New Roman" panose="02020603050405020304" pitchFamily="18" charset="0"/>
              </a:rPr>
              <a:t> Mathematical Physics Meeting: School and Conference on Modern Mathematical Physics</a:t>
            </a:r>
          </a:p>
          <a:p>
            <a:pPr algn="ctr"/>
            <a:r>
              <a:rPr lang="en-US" sz="2000" b="1" dirty="0" smtClean="0">
                <a:solidFill>
                  <a:srgbClr val="C00000"/>
                </a:solidFill>
                <a:latin typeface="Times New Roman" panose="02020603050405020304" pitchFamily="18" charset="0"/>
                <a:cs typeface="Times New Roman" panose="02020603050405020304" pitchFamily="18" charset="0"/>
              </a:rPr>
              <a:t>Belgrade, Serbia </a:t>
            </a:r>
            <a:r>
              <a:rPr lang="en-US" sz="2000" b="1" dirty="0">
                <a:solidFill>
                  <a:srgbClr val="002060"/>
                </a:solidFill>
                <a:latin typeface="Times New Roman" panose="02020603050405020304" pitchFamily="18" charset="0"/>
                <a:cs typeface="Times New Roman" panose="02020603050405020304" pitchFamily="18" charset="0"/>
              </a:rPr>
              <a:t>09-14 September </a:t>
            </a:r>
            <a:r>
              <a:rPr lang="en-US" sz="2000" b="1" dirty="0" smtClean="0">
                <a:solidFill>
                  <a:srgbClr val="002060"/>
                </a:solidFill>
                <a:latin typeface="Times New Roman" panose="02020603050405020304" pitchFamily="18" charset="0"/>
                <a:cs typeface="Times New Roman" panose="02020603050405020304" pitchFamily="18" charset="0"/>
              </a:rPr>
              <a:t>2019</a:t>
            </a:r>
            <a:endParaRPr lang="en-I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831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7079" y="92765"/>
            <a:ext cx="11078818" cy="6374296"/>
          </a:xfrm>
          <a:prstGeom prst="rect">
            <a:avLst/>
          </a:prstGeom>
          <a:ln>
            <a:solidFill>
              <a:srgbClr val="FFFF00"/>
            </a:solidFill>
          </a:ln>
        </p:spPr>
      </p:pic>
    </p:spTree>
    <p:extLst>
      <p:ext uri="{BB962C8B-B14F-4D97-AF65-F5344CB8AC3E}">
        <p14:creationId xmlns:p14="http://schemas.microsoft.com/office/powerpoint/2010/main" val="267455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38" y="113334"/>
            <a:ext cx="11870635" cy="574928"/>
          </a:xfrm>
          <a:solidFill>
            <a:schemeClr val="accent5">
              <a:lumMod val="40000"/>
              <a:lumOff val="60000"/>
            </a:schemeClr>
          </a:solidFill>
          <a:ln w="28575">
            <a:solidFill>
              <a:srgbClr val="00B050"/>
            </a:solid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a:noAutofit/>
          </a:bodyPr>
          <a:lstStyle/>
          <a:p>
            <a:r>
              <a:rPr lang="en-US" sz="3000" b="1" dirty="0">
                <a:solidFill>
                  <a:srgbClr val="0070C0"/>
                </a:solidFill>
                <a:latin typeface="Times New Roman" panose="02020603050405020304" pitchFamily="18" charset="0"/>
                <a:cs typeface="Times New Roman" panose="02020603050405020304" pitchFamily="18" charset="0"/>
              </a:rPr>
              <a:t>DYNAMICS AND PHYSICAL INTERPRETATION OF THE MODEL</a:t>
            </a:r>
            <a:endParaRPr lang="en-IN" sz="30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62338" y="815942"/>
                <a:ext cx="11870635" cy="5948616"/>
              </a:xfrm>
              <a:prstGeom prst="rect">
                <a:avLst/>
              </a:prstGeom>
              <a:ln>
                <a:solidFill>
                  <a:srgbClr val="FFFF00"/>
                </a:solidFill>
              </a:ln>
            </p:spPr>
            <p:txBody>
              <a:bodyPr wrap="square">
                <a:spAutoFit/>
              </a:bodyPr>
              <a:lstStyle/>
              <a:p>
                <a:r>
                  <a:rPr lang="en-US" sz="2700" b="1" dirty="0" smtClean="0">
                    <a:latin typeface="Times New Roman" panose="02020603050405020304" pitchFamily="18" charset="0"/>
                    <a:cs typeface="Times New Roman" panose="02020603050405020304" pitchFamily="18" charset="0"/>
                  </a:rPr>
                  <a:t>EFEs can now be written as</a:t>
                </a:r>
              </a:p>
              <a:p>
                <a:r>
                  <a:rPr lang="en-US" sz="2700" b="1" dirty="0" smtClean="0">
                    <a:latin typeface="Times New Roman" panose="02020603050405020304" pitchFamily="18" charset="0"/>
                    <a:cs typeface="Times New Roman" panose="02020603050405020304" pitchFamily="18" charset="0"/>
                  </a:rPr>
                  <a:t>                                                                                                                                </a:t>
                </a:r>
                <a:r>
                  <a:rPr lang="en-US" sz="2700" b="1" dirty="0" smtClean="0">
                    <a:solidFill>
                      <a:srgbClr val="00B0F0"/>
                    </a:solidFill>
                    <a:latin typeface="Times New Roman" panose="02020603050405020304" pitchFamily="18" charset="0"/>
                    <a:cs typeface="Times New Roman" panose="02020603050405020304" pitchFamily="18" charset="0"/>
                  </a:rPr>
                  <a:t>(10)</a:t>
                </a:r>
              </a:p>
              <a:p>
                <a:pPr algn="just"/>
                <a:endParaRPr lang="en-US" sz="2700" b="1" dirty="0">
                  <a:latin typeface="Times New Roman" panose="02020603050405020304" pitchFamily="18" charset="0"/>
                  <a:cs typeface="Times New Roman" panose="02020603050405020304" pitchFamily="18" charset="0"/>
                </a:endParaRPr>
              </a:p>
              <a:p>
                <a:pPr algn="just"/>
                <a:r>
                  <a:rPr lang="en-US" sz="2700" b="1" dirty="0" smtClean="0">
                    <a:latin typeface="Times New Roman" panose="02020603050405020304" pitchFamily="18" charset="0"/>
                    <a:cs typeface="Times New Roman" panose="02020603050405020304" pitchFamily="18" charset="0"/>
                  </a:rPr>
                  <a:t>where the RHS are now known functions of cosmic time </a:t>
                </a:r>
                <a14:m>
                  <m:oMath xmlns:m="http://schemas.openxmlformats.org/officeDocument/2006/math">
                    <m:r>
                      <a:rPr lang="en-US" sz="2700" b="1" i="1" dirty="0" smtClean="0">
                        <a:latin typeface="Cambria Math" panose="02040503050406030204" pitchFamily="18" charset="0"/>
                        <a:cs typeface="Times New Roman" panose="02020603050405020304" pitchFamily="18" charset="0"/>
                      </a:rPr>
                      <m:t>𝒕</m:t>
                    </m:r>
                  </m:oMath>
                </a14:m>
                <a:r>
                  <a:rPr lang="en-US" sz="2700" b="1" dirty="0" smtClean="0">
                    <a:latin typeface="Times New Roman" panose="02020603050405020304" pitchFamily="18" charset="0"/>
                    <a:cs typeface="Times New Roman" panose="02020603050405020304" pitchFamily="18" charset="0"/>
                  </a:rPr>
                  <a:t> while the LHS still have three unknowns.</a:t>
                </a:r>
              </a:p>
              <a:p>
                <a:pPr marL="457200" indent="-457200" algn="just">
                  <a:buFont typeface="Arial" panose="020B0604020202020204" pitchFamily="34" charset="0"/>
                  <a:buChar char="•"/>
                </a:pPr>
                <a:r>
                  <a:rPr lang="en-US" sz="2700" b="1" dirty="0" smtClean="0">
                    <a:latin typeface="Times New Roman" panose="02020603050405020304" pitchFamily="18" charset="0"/>
                    <a:cs typeface="Times New Roman" panose="02020603050405020304" pitchFamily="18" charset="0"/>
                  </a:rPr>
                  <a:t>The </a:t>
                </a:r>
                <a:r>
                  <a:rPr lang="en-US" sz="2700" b="1" dirty="0">
                    <a:latin typeface="Times New Roman" panose="02020603050405020304" pitchFamily="18" charset="0"/>
                    <a:cs typeface="Times New Roman" panose="02020603050405020304" pitchFamily="18" charset="0"/>
                  </a:rPr>
                  <a:t>general equation of state of dark energy </a:t>
                </a:r>
                <a:r>
                  <a:rPr lang="en-US" sz="2700" b="1" dirty="0" smtClean="0">
                    <a:latin typeface="Times New Roman" panose="02020603050405020304" pitchFamily="18" charset="0"/>
                    <a:cs typeface="Times New Roman" panose="02020603050405020304" pitchFamily="18" charset="0"/>
                  </a:rPr>
                  <a:t>is </a:t>
                </a:r>
                <a14:m>
                  <m:oMath xmlns:m="http://schemas.openxmlformats.org/officeDocument/2006/math">
                    <m:sSub>
                      <m:sSubPr>
                        <m:ctrlPr>
                          <a:rPr lang="en-US" sz="2700" b="1" i="1" smtClean="0">
                            <a:latin typeface="Cambria Math" panose="02040503050406030204" pitchFamily="18" charset="0"/>
                          </a:rPr>
                        </m:ctrlPr>
                      </m:sSubPr>
                      <m:e>
                        <m:r>
                          <a:rPr lang="en-IN" sz="2700" b="1" i="1" smtClean="0">
                            <a:latin typeface="Cambria Math" panose="02040503050406030204" pitchFamily="18" charset="0"/>
                          </a:rPr>
                          <m:t>𝒑</m:t>
                        </m:r>
                      </m:e>
                      <m:sub>
                        <m:r>
                          <a:rPr lang="en-IN" sz="2700" b="1" i="1" smtClean="0">
                            <a:latin typeface="Cambria Math" panose="02040503050406030204" pitchFamily="18" charset="0"/>
                          </a:rPr>
                          <m:t>𝒅𝒆</m:t>
                        </m:r>
                      </m:sub>
                    </m:sSub>
                    <m:r>
                      <a:rPr lang="en-IN" sz="2700" b="1" i="1" smtClean="0">
                        <a:latin typeface="Cambria Math" panose="02040503050406030204" pitchFamily="18" charset="0"/>
                      </a:rPr>
                      <m:t>=</m:t>
                    </m:r>
                    <m:sSub>
                      <m:sSubPr>
                        <m:ctrlPr>
                          <a:rPr lang="en-IN" sz="2700" b="1" i="1" smtClean="0">
                            <a:latin typeface="Cambria Math" panose="02040503050406030204" pitchFamily="18" charset="0"/>
                          </a:rPr>
                        </m:ctrlPr>
                      </m:sSubPr>
                      <m:e>
                        <m:r>
                          <a:rPr lang="en-IN" sz="2700" b="1" i="1" smtClean="0">
                            <a:latin typeface="Cambria Math" panose="02040503050406030204" pitchFamily="18" charset="0"/>
                          </a:rPr>
                          <m:t>𝒘</m:t>
                        </m:r>
                      </m:e>
                      <m:sub>
                        <m:r>
                          <a:rPr lang="en-IN" sz="2700" b="1" i="1" smtClean="0">
                            <a:latin typeface="Cambria Math" panose="02040503050406030204" pitchFamily="18" charset="0"/>
                          </a:rPr>
                          <m:t>𝒅𝒆</m:t>
                        </m:r>
                      </m:sub>
                    </m:sSub>
                    <m:sSub>
                      <m:sSubPr>
                        <m:ctrlPr>
                          <a:rPr lang="en-IN" sz="2700" b="1" i="1" smtClean="0">
                            <a:latin typeface="Cambria Math" panose="02040503050406030204" pitchFamily="18" charset="0"/>
                          </a:rPr>
                        </m:ctrlPr>
                      </m:sSubPr>
                      <m:e>
                        <m:r>
                          <a:rPr lang="en-IN" sz="2700" b="1" i="1" smtClean="0">
                            <a:latin typeface="Cambria Math" panose="02040503050406030204" pitchFamily="18" charset="0"/>
                            <a:ea typeface="Cambria Math" panose="02040503050406030204" pitchFamily="18" charset="0"/>
                          </a:rPr>
                          <m:t>𝝆</m:t>
                        </m:r>
                      </m:e>
                      <m:sub>
                        <m:r>
                          <a:rPr lang="en-IN" sz="2700" b="1" i="1" smtClean="0">
                            <a:latin typeface="Cambria Math" panose="02040503050406030204" pitchFamily="18" charset="0"/>
                          </a:rPr>
                          <m:t>𝒅𝒆</m:t>
                        </m:r>
                      </m:sub>
                    </m:sSub>
                  </m:oMath>
                </a14:m>
                <a:r>
                  <a:rPr lang="en-US" sz="2700" b="1" dirty="0" smtClean="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IN" sz="2700" b="1" i="1">
                            <a:latin typeface="Cambria Math" panose="02040503050406030204" pitchFamily="18" charset="0"/>
                          </a:rPr>
                        </m:ctrlPr>
                      </m:sSubPr>
                      <m:e>
                        <m:r>
                          <a:rPr lang="en-IN" sz="2700" b="1" i="1">
                            <a:latin typeface="Cambria Math" panose="02040503050406030204" pitchFamily="18" charset="0"/>
                          </a:rPr>
                          <m:t>𝒘</m:t>
                        </m:r>
                      </m:e>
                      <m:sub>
                        <m:r>
                          <a:rPr lang="en-IN" sz="2700" b="1" i="1">
                            <a:latin typeface="Cambria Math" panose="02040503050406030204" pitchFamily="18" charset="0"/>
                          </a:rPr>
                          <m:t>𝒅𝒆</m:t>
                        </m:r>
                      </m:sub>
                    </m:sSub>
                  </m:oMath>
                </a14:m>
                <a:r>
                  <a:rPr lang="en-US" sz="2700" b="1" dirty="0" smtClean="0">
                    <a:latin typeface="Times New Roman" panose="02020603050405020304" pitchFamily="18" charset="0"/>
                    <a:cs typeface="Times New Roman" panose="02020603050405020304" pitchFamily="18" charset="0"/>
                  </a:rPr>
                  <a:t> may be a constant or function of time.</a:t>
                </a:r>
              </a:p>
              <a:p>
                <a:pPr marL="457200" indent="-457200" algn="just">
                  <a:buFont typeface="Arial" panose="020B0604020202020204" pitchFamily="34" charset="0"/>
                  <a:buChar char="•"/>
                </a:pPr>
                <a:r>
                  <a:rPr lang="en-US" sz="2700" b="1" dirty="0" smtClean="0">
                    <a:latin typeface="Times New Roman" panose="02020603050405020304" pitchFamily="18" charset="0"/>
                    <a:cs typeface="Times New Roman" panose="02020603050405020304" pitchFamily="18" charset="0"/>
                  </a:rPr>
                  <a:t>The </a:t>
                </a:r>
                <a:r>
                  <a:rPr lang="en-US" sz="2700" b="1" dirty="0">
                    <a:latin typeface="Times New Roman" panose="02020603050405020304" pitchFamily="18" charset="0"/>
                    <a:cs typeface="Times New Roman" panose="02020603050405020304" pitchFamily="18" charset="0"/>
                  </a:rPr>
                  <a:t>time-dependence of </a:t>
                </a:r>
                <a14:m>
                  <m:oMath xmlns:m="http://schemas.openxmlformats.org/officeDocument/2006/math">
                    <m:sSub>
                      <m:sSubPr>
                        <m:ctrlPr>
                          <a:rPr lang="en-IN" sz="2700" b="1" i="1">
                            <a:latin typeface="Cambria Math" panose="02040503050406030204" pitchFamily="18" charset="0"/>
                          </a:rPr>
                        </m:ctrlPr>
                      </m:sSubPr>
                      <m:e>
                        <m:r>
                          <a:rPr lang="en-IN" sz="2700" b="1" i="1">
                            <a:latin typeface="Cambria Math" panose="02040503050406030204" pitchFamily="18" charset="0"/>
                          </a:rPr>
                          <m:t>𝒘</m:t>
                        </m:r>
                      </m:e>
                      <m:sub>
                        <m:r>
                          <a:rPr lang="en-IN" sz="2700" b="1" i="1">
                            <a:latin typeface="Cambria Math" panose="02040503050406030204" pitchFamily="18" charset="0"/>
                          </a:rPr>
                          <m:t>𝒅𝒆</m:t>
                        </m:r>
                      </m:sub>
                    </m:sSub>
                  </m:oMath>
                </a14:m>
                <a:r>
                  <a:rPr lang="en-US" sz="2700" b="1" dirty="0">
                    <a:latin typeface="Times New Roman" panose="02020603050405020304" pitchFamily="18" charset="0"/>
                    <a:cs typeface="Times New Roman" panose="02020603050405020304" pitchFamily="18" charset="0"/>
                  </a:rPr>
                  <a:t> results in a plethora of dark energy cosmological models of </a:t>
                </a:r>
                <a:r>
                  <a:rPr lang="en-US" sz="2700" b="1" dirty="0" smtClean="0">
                    <a:latin typeface="Times New Roman" panose="02020603050405020304" pitchFamily="18" charset="0"/>
                    <a:cs typeface="Times New Roman" panose="02020603050405020304" pitchFamily="18" charset="0"/>
                  </a:rPr>
                  <a:t>the </a:t>
                </a:r>
                <a:r>
                  <a:rPr lang="en-IN" sz="2700" b="1" dirty="0" smtClean="0">
                    <a:latin typeface="Times New Roman" panose="02020603050405020304" pitchFamily="18" charset="0"/>
                    <a:cs typeface="Times New Roman" panose="02020603050405020304" pitchFamily="18" charset="0"/>
                  </a:rPr>
                  <a:t>universe.</a:t>
                </a:r>
              </a:p>
              <a:p>
                <a:pPr marL="457200" indent="-457200" algn="just">
                  <a:buFont typeface="Arial" panose="020B0604020202020204" pitchFamily="34" charset="0"/>
                  <a:buChar char="•"/>
                </a:pPr>
                <a:r>
                  <a:rPr lang="en-US" sz="2700" b="1" dirty="0" smtClean="0">
                    <a:latin typeface="Times New Roman" panose="02020603050405020304" pitchFamily="18" charset="0"/>
                    <a:cs typeface="Times New Roman" panose="02020603050405020304" pitchFamily="18" charset="0"/>
                  </a:rPr>
                  <a:t>For </a:t>
                </a:r>
                <a:r>
                  <a:rPr lang="en-US" sz="2700" b="1" dirty="0">
                    <a:latin typeface="Times New Roman" panose="02020603050405020304" pitchFamily="18" charset="0"/>
                    <a:cs typeface="Times New Roman" panose="02020603050405020304" pitchFamily="18" charset="0"/>
                  </a:rPr>
                  <a:t>scalar </a:t>
                </a:r>
                <a:r>
                  <a:rPr lang="en-US" sz="2700" b="1" dirty="0" smtClean="0">
                    <a:latin typeface="Times New Roman" panose="02020603050405020304" pitchFamily="18" charset="0"/>
                    <a:cs typeface="Times New Roman" panose="02020603050405020304" pitchFamily="18" charset="0"/>
                  </a:rPr>
                  <a:t>field </a:t>
                </a:r>
                <a:r>
                  <a:rPr lang="en-US" sz="2700" b="1" dirty="0">
                    <a:latin typeface="Times New Roman" panose="02020603050405020304" pitchFamily="18" charset="0"/>
                    <a:cs typeface="Times New Roman" panose="02020603050405020304" pitchFamily="18" charset="0"/>
                  </a:rPr>
                  <a:t>models, astrophysical data indicate the </a:t>
                </a:r>
                <a:r>
                  <a:rPr lang="en-US" sz="2700" b="1" dirty="0" smtClean="0">
                    <a:latin typeface="Times New Roman" panose="02020603050405020304" pitchFamily="18" charset="0"/>
                    <a:cs typeface="Times New Roman" panose="02020603050405020304" pitchFamily="18" charset="0"/>
                  </a:rPr>
                  <a:t>effective </a:t>
                </a:r>
                <a:r>
                  <a:rPr lang="en-US" sz="2700" b="1" dirty="0">
                    <a:latin typeface="Times New Roman" panose="02020603050405020304" pitchFamily="18" charset="0"/>
                    <a:cs typeface="Times New Roman" panose="02020603050405020304" pitchFamily="18" charset="0"/>
                  </a:rPr>
                  <a:t>equation of state </a:t>
                </a:r>
                <a:r>
                  <a:rPr lang="en-US" sz="2700" b="1" dirty="0" smtClean="0">
                    <a:latin typeface="Times New Roman" panose="02020603050405020304" pitchFamily="18" charset="0"/>
                    <a:cs typeface="Times New Roman" panose="02020603050405020304" pitchFamily="18" charset="0"/>
                  </a:rPr>
                  <a:t>parameter </a:t>
                </a:r>
                <a14:m>
                  <m:oMath xmlns:m="http://schemas.openxmlformats.org/officeDocument/2006/math">
                    <m:r>
                      <a:rPr lang="en-US" sz="2700" b="1" i="1" dirty="0">
                        <a:latin typeface="Cambria Math" panose="02040503050406030204" pitchFamily="18" charset="0"/>
                      </a:rPr>
                      <m:t>−</m:t>
                    </m:r>
                    <m:r>
                      <a:rPr lang="en-US" sz="2700" b="1" i="1" dirty="0">
                        <a:latin typeface="Cambria Math" panose="02040503050406030204" pitchFamily="18" charset="0"/>
                      </a:rPr>
                      <m:t>𝟏</m:t>
                    </m:r>
                    <m:r>
                      <a:rPr lang="en-US" sz="2700" b="1" i="1" dirty="0">
                        <a:latin typeface="Cambria Math" panose="02040503050406030204" pitchFamily="18" charset="0"/>
                      </a:rPr>
                      <m:t>.</m:t>
                    </m:r>
                    <m:r>
                      <a:rPr lang="en-US" sz="2700" b="1" i="1" dirty="0">
                        <a:latin typeface="Cambria Math" panose="02040503050406030204" pitchFamily="18" charset="0"/>
                      </a:rPr>
                      <m:t>𝟒𝟖</m:t>
                    </m:r>
                    <m:r>
                      <a:rPr lang="en-IN" sz="2700" b="1" i="1" dirty="0">
                        <a:latin typeface="Cambria Math" panose="02040503050406030204" pitchFamily="18" charset="0"/>
                      </a:rPr>
                      <m:t>&lt;</m:t>
                    </m:r>
                    <m:sSub>
                      <m:sSubPr>
                        <m:ctrlPr>
                          <a:rPr lang="en-IN" sz="2700" b="1" i="1" dirty="0">
                            <a:latin typeface="Cambria Math" panose="02040503050406030204" pitchFamily="18" charset="0"/>
                          </a:rPr>
                        </m:ctrlPr>
                      </m:sSubPr>
                      <m:e>
                        <m:r>
                          <a:rPr lang="en-IN" sz="2700" b="1" i="1" dirty="0">
                            <a:latin typeface="Cambria Math" panose="02040503050406030204" pitchFamily="18" charset="0"/>
                          </a:rPr>
                          <m:t>𝒘</m:t>
                        </m:r>
                      </m:e>
                      <m:sub>
                        <m:r>
                          <a:rPr lang="en-IN" sz="2700" b="1" i="1" dirty="0">
                            <a:latin typeface="Cambria Math" panose="02040503050406030204" pitchFamily="18" charset="0"/>
                          </a:rPr>
                          <m:t>𝒆𝒇𝒇</m:t>
                        </m:r>
                      </m:sub>
                    </m:sSub>
                    <m:r>
                      <a:rPr lang="en-IN" sz="2700" b="1" i="1" dirty="0">
                        <a:latin typeface="Cambria Math" panose="02040503050406030204" pitchFamily="18" charset="0"/>
                      </a:rPr>
                      <m:t>&lt;−</m:t>
                    </m:r>
                    <m:r>
                      <a:rPr lang="en-IN" sz="2700" b="1" i="1" dirty="0">
                        <a:latin typeface="Cambria Math" panose="02040503050406030204" pitchFamily="18" charset="0"/>
                      </a:rPr>
                      <m:t>𝟎</m:t>
                    </m:r>
                    <m:r>
                      <a:rPr lang="en-IN" sz="2700" b="1" i="1" dirty="0">
                        <a:latin typeface="Cambria Math" panose="02040503050406030204" pitchFamily="18" charset="0"/>
                      </a:rPr>
                      <m:t>.</m:t>
                    </m:r>
                    <m:r>
                      <a:rPr lang="en-IN" sz="2700" b="1" i="1" dirty="0">
                        <a:latin typeface="Cambria Math" panose="02040503050406030204" pitchFamily="18" charset="0"/>
                      </a:rPr>
                      <m:t>𝟕𝟐</m:t>
                    </m:r>
                    <m:r>
                      <a:rPr lang="en-IN" sz="2700" b="1" i="1" dirty="0" smtClean="0">
                        <a:latin typeface="Cambria Math" panose="02040503050406030204" pitchFamily="18" charset="0"/>
                      </a:rPr>
                      <m:t>.</m:t>
                    </m:r>
                  </m:oMath>
                </a14:m>
                <a:endParaRPr lang="en-US" sz="2700" b="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700" b="1" dirty="0">
                    <a:latin typeface="Times New Roman" panose="02020603050405020304" pitchFamily="18" charset="0"/>
                    <a:cs typeface="Times New Roman" panose="02020603050405020304" pitchFamily="18" charset="0"/>
                  </a:rPr>
                  <a:t>However, </a:t>
                </a:r>
                <a:r>
                  <a:rPr lang="en-US" sz="2700" b="1" dirty="0" smtClean="0">
                    <a:latin typeface="Times New Roman" panose="02020603050405020304" pitchFamily="18" charset="0"/>
                    <a:cs typeface="Times New Roman" panose="02020603050405020304" pitchFamily="18" charset="0"/>
                  </a:rPr>
                  <a:t>Einstein’s </a:t>
                </a:r>
                <a:r>
                  <a:rPr lang="en-US" sz="2700" b="1" dirty="0">
                    <a:latin typeface="Times New Roman" panose="02020603050405020304" pitchFamily="18" charset="0"/>
                    <a:cs typeface="Times New Roman" panose="02020603050405020304" pitchFamily="18" charset="0"/>
                  </a:rPr>
                  <a:t>cosmological constant is a </a:t>
                </a:r>
                <a:r>
                  <a:rPr lang="en-US" sz="2700" b="1" dirty="0" smtClean="0">
                    <a:latin typeface="Times New Roman" panose="02020603050405020304" pitchFamily="18" charset="0"/>
                    <a:cs typeface="Times New Roman" panose="02020603050405020304" pitchFamily="18" charset="0"/>
                  </a:rPr>
                  <a:t>favorable </a:t>
                </a:r>
                <a:r>
                  <a:rPr lang="en-IN" sz="2700" b="1" dirty="0" smtClean="0">
                    <a:latin typeface="Times New Roman" panose="02020603050405020304" pitchFamily="18" charset="0"/>
                    <a:cs typeface="Times New Roman" panose="02020603050405020304" pitchFamily="18" charset="0"/>
                  </a:rPr>
                  <a:t>candidate </a:t>
                </a:r>
                <a:r>
                  <a:rPr lang="en-IN" sz="2700" b="1" dirty="0">
                    <a:latin typeface="Times New Roman" panose="02020603050405020304" pitchFamily="18" charset="0"/>
                    <a:cs typeface="Times New Roman" panose="02020603050405020304" pitchFamily="18" charset="0"/>
                  </a:rPr>
                  <a:t>for dark </a:t>
                </a:r>
                <a:r>
                  <a:rPr lang="en-IN" sz="2700" b="1" dirty="0" smtClean="0">
                    <a:latin typeface="Times New Roman" panose="02020603050405020304" pitchFamily="18" charset="0"/>
                    <a:cs typeface="Times New Roman" panose="02020603050405020304" pitchFamily="18" charset="0"/>
                  </a:rPr>
                  <a:t>energy (</a:t>
                </a:r>
                <a14:m>
                  <m:oMath xmlns:m="http://schemas.openxmlformats.org/officeDocument/2006/math">
                    <m:r>
                      <a:rPr lang="en-IN" sz="2700" b="1" i="1" smtClean="0">
                        <a:latin typeface="Cambria Math" panose="02040503050406030204" pitchFamily="18" charset="0"/>
                        <a:ea typeface="Cambria Math" panose="02040503050406030204" pitchFamily="18" charset="0"/>
                        <a:cs typeface="Times New Roman" panose="02020603050405020304" pitchFamily="18" charset="0"/>
                      </a:rPr>
                      <m:t>𝚲</m:t>
                    </m:r>
                    <m:r>
                      <a:rPr lang="en-IN" sz="2700" b="1" i="1" smtClean="0">
                        <a:latin typeface="Cambria Math" panose="02040503050406030204" pitchFamily="18" charset="0"/>
                        <a:ea typeface="Cambria Math" panose="02040503050406030204" pitchFamily="18" charset="0"/>
                        <a:cs typeface="Times New Roman" panose="02020603050405020304" pitchFamily="18" charset="0"/>
                      </a:rPr>
                      <m:t>𝑪𝑫𝑴</m:t>
                    </m:r>
                  </m:oMath>
                </a14:m>
                <a:r>
                  <a:rPr lang="en-IN" sz="2700" b="1" dirty="0" smtClean="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model compatible with observations) for </a:t>
                </a:r>
                <a:r>
                  <a:rPr lang="en-US" sz="2700" b="1" dirty="0" smtClean="0">
                    <a:latin typeface="Times New Roman" panose="02020603050405020304" pitchFamily="18" charset="0"/>
                    <a:cs typeface="Times New Roman" panose="02020603050405020304" pitchFamily="18" charset="0"/>
                  </a:rPr>
                  <a:t>which </a:t>
                </a:r>
                <a14:m>
                  <m:oMath xmlns:m="http://schemas.openxmlformats.org/officeDocument/2006/math">
                    <m:sSub>
                      <m:sSubPr>
                        <m:ctrlPr>
                          <a:rPr lang="en-IN" sz="2700" b="1" i="1">
                            <a:latin typeface="Cambria Math" panose="02040503050406030204" pitchFamily="18" charset="0"/>
                          </a:rPr>
                        </m:ctrlPr>
                      </m:sSubPr>
                      <m:e>
                        <m:r>
                          <a:rPr lang="en-IN" sz="2700" b="1" i="1">
                            <a:latin typeface="Cambria Math" panose="02040503050406030204" pitchFamily="18" charset="0"/>
                          </a:rPr>
                          <m:t>𝒘</m:t>
                        </m:r>
                      </m:e>
                      <m:sub>
                        <m:r>
                          <a:rPr lang="en-IN" sz="2700" b="1" i="1">
                            <a:latin typeface="Cambria Math" panose="02040503050406030204" pitchFamily="18" charset="0"/>
                          </a:rPr>
                          <m:t>𝒅𝒆</m:t>
                        </m:r>
                      </m:sub>
                    </m:sSub>
                  </m:oMath>
                </a14:m>
                <a:r>
                  <a:rPr lang="en-US" sz="2700" b="1" dirty="0" smtClean="0">
                    <a:latin typeface="Times New Roman" panose="02020603050405020304" pitchFamily="18" charset="0"/>
                    <a:cs typeface="Times New Roman" panose="02020603050405020304" pitchFamily="18" charset="0"/>
                  </a:rPr>
                  <a:t> </a:t>
                </a:r>
                <a:r>
                  <a:rPr lang="en-IN" sz="2700" b="1" dirty="0" smtClean="0">
                    <a:latin typeface="Times New Roman" panose="02020603050405020304" pitchFamily="18" charset="0"/>
                    <a:cs typeface="Times New Roman" panose="02020603050405020304" pitchFamily="18" charset="0"/>
                  </a:rPr>
                  <a:t>take </a:t>
                </a:r>
                <a:r>
                  <a:rPr lang="en-IN" sz="2700" b="1" dirty="0">
                    <a:latin typeface="Times New Roman" panose="02020603050405020304" pitchFamily="18" charset="0"/>
                    <a:cs typeface="Times New Roman" panose="02020603050405020304" pitchFamily="18" charset="0"/>
                  </a:rPr>
                  <a:t>a constant </a:t>
                </a:r>
                <a:r>
                  <a:rPr lang="en-IN" sz="2700" b="1" dirty="0" smtClean="0">
                    <a:latin typeface="Times New Roman" panose="02020603050405020304" pitchFamily="18" charset="0"/>
                    <a:cs typeface="Times New Roman" panose="02020603050405020304" pitchFamily="18" charset="0"/>
                  </a:rPr>
                  <a:t>value </a:t>
                </a:r>
                <a14:m>
                  <m:oMath xmlns:m="http://schemas.openxmlformats.org/officeDocument/2006/math">
                    <m:r>
                      <a:rPr lang="en-IN" sz="2700" b="1" i="1" dirty="0" smtClean="0">
                        <a:latin typeface="Cambria Math" panose="02040503050406030204" pitchFamily="18" charset="0"/>
                        <a:cs typeface="Times New Roman" panose="02020603050405020304" pitchFamily="18" charset="0"/>
                      </a:rPr>
                      <m:t>−</m:t>
                    </m:r>
                    <m:r>
                      <a:rPr lang="en-IN" sz="2700" b="1" i="1" dirty="0" smtClean="0">
                        <a:latin typeface="Cambria Math" panose="02040503050406030204" pitchFamily="18" charset="0"/>
                        <a:cs typeface="Times New Roman" panose="02020603050405020304" pitchFamily="18" charset="0"/>
                      </a:rPr>
                      <m:t>𝟏</m:t>
                    </m:r>
                  </m:oMath>
                </a14:m>
                <a:r>
                  <a:rPr lang="en-IN" sz="2700" b="1" dirty="0" smtClean="0">
                    <a:latin typeface="Times New Roman" panose="02020603050405020304" pitchFamily="18" charset="0"/>
                    <a:cs typeface="Times New Roman" panose="02020603050405020304" pitchFamily="18" charset="0"/>
                  </a:rPr>
                  <a:t>.</a:t>
                </a:r>
                <a:endParaRPr lang="en-IN" sz="2700" b="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2338" y="815942"/>
                <a:ext cx="11870635" cy="5948616"/>
              </a:xfrm>
              <a:prstGeom prst="rect">
                <a:avLst/>
              </a:prstGeom>
              <a:blipFill rotWithShape="0">
                <a:blip r:embed="rId2"/>
                <a:stretch>
                  <a:fillRect l="-924" t="-920" r="-924" b="-1534"/>
                </a:stretch>
              </a:blipFill>
              <a:ln>
                <a:solidFill>
                  <a:srgbClr val="FFFF00"/>
                </a:solidFill>
              </a:ln>
            </p:spPr>
            <p:txBody>
              <a:bodyPr/>
              <a:lstStyle/>
              <a:p>
                <a:r>
                  <a:rPr lang="en-IN">
                    <a:noFill/>
                  </a:rPr>
                  <a:t> </a:t>
                </a:r>
              </a:p>
            </p:txBody>
          </p:sp>
        </mc:Fallback>
      </mc:AlternateContent>
      <p:pic>
        <p:nvPicPr>
          <p:cNvPr id="10" name="Content Placeholder 6"/>
          <p:cNvPicPr>
            <a:picLocks noGrp="1" noChangeAspect="1"/>
          </p:cNvPicPr>
          <p:nvPr>
            <p:ph idx="1"/>
          </p:nvPr>
        </p:nvPicPr>
        <p:blipFill>
          <a:blip r:embed="rId3"/>
          <a:stretch>
            <a:fillRect/>
          </a:stretch>
        </p:blipFill>
        <p:spPr>
          <a:xfrm>
            <a:off x="375788" y="1253238"/>
            <a:ext cx="3242055" cy="789945"/>
          </a:xfrm>
          <a:prstGeom prst="rect">
            <a:avLst/>
          </a:prstGeom>
        </p:spPr>
      </p:pic>
      <p:pic>
        <p:nvPicPr>
          <p:cNvPr id="11" name="Picture 10"/>
          <p:cNvPicPr>
            <a:picLocks noChangeAspect="1"/>
          </p:cNvPicPr>
          <p:nvPr/>
        </p:nvPicPr>
        <p:blipFill>
          <a:blip r:embed="rId4"/>
          <a:stretch>
            <a:fillRect/>
          </a:stretch>
        </p:blipFill>
        <p:spPr>
          <a:xfrm>
            <a:off x="4526580" y="1147221"/>
            <a:ext cx="4643924" cy="794235"/>
          </a:xfrm>
          <a:prstGeom prst="rect">
            <a:avLst/>
          </a:prstGeom>
        </p:spPr>
      </p:pic>
    </p:spTree>
    <p:extLst>
      <p:ext uri="{BB962C8B-B14F-4D97-AF65-F5344CB8AC3E}">
        <p14:creationId xmlns:p14="http://schemas.microsoft.com/office/powerpoint/2010/main" val="156162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2338" y="169104"/>
                <a:ext cx="11883887" cy="6019661"/>
              </a:xfrm>
              <a:ln>
                <a:solidFill>
                  <a:srgbClr val="FFFF00"/>
                </a:solidFill>
              </a:ln>
            </p:spPr>
            <p:txBody>
              <a:bodyPr/>
              <a:lstStyle/>
              <a:p>
                <a:pPr algn="just"/>
                <a:r>
                  <a:rPr lang="en-IN" b="1" dirty="0" smtClean="0">
                    <a:latin typeface="Times New Roman" panose="02020603050405020304" pitchFamily="18" charset="0"/>
                    <a:cs typeface="Times New Roman" panose="02020603050405020304" pitchFamily="18" charset="0"/>
                  </a:rPr>
                  <a:t>So, the expressions for the energy density matter and the dark energy are obtained as </a:t>
                </a:r>
              </a:p>
              <a:p>
                <a:pPr algn="just"/>
                <a:endParaRPr lang="en-IN" b="1" dirty="0">
                  <a:latin typeface="Times New Roman" panose="02020603050405020304" pitchFamily="18" charset="0"/>
                  <a:cs typeface="Times New Roman" panose="02020603050405020304" pitchFamily="18" charset="0"/>
                </a:endParaRPr>
              </a:p>
              <a:p>
                <a:pPr marL="0" indent="0" algn="just">
                  <a:buNone/>
                </a:pPr>
                <a:r>
                  <a:rPr lang="en-IN" b="1" dirty="0" smtClean="0">
                    <a:latin typeface="Times New Roman" panose="02020603050405020304" pitchFamily="18" charset="0"/>
                    <a:cs typeface="Times New Roman" panose="02020603050405020304" pitchFamily="18" charset="0"/>
                  </a:rPr>
                  <a:t>                                                                                                                             </a:t>
                </a:r>
                <a:r>
                  <a:rPr lang="en-IN" b="1" dirty="0" smtClean="0">
                    <a:solidFill>
                      <a:srgbClr val="00B0F0"/>
                    </a:solidFill>
                    <a:latin typeface="Times New Roman" panose="02020603050405020304" pitchFamily="18" charset="0"/>
                    <a:cs typeface="Times New Roman" panose="02020603050405020304" pitchFamily="18" charset="0"/>
                  </a:rPr>
                  <a:t>(11)</a:t>
                </a:r>
              </a:p>
              <a:p>
                <a:pPr algn="just"/>
                <a:endParaRPr lang="en-IN" b="1" dirty="0">
                  <a:latin typeface="Times New Roman" panose="02020603050405020304" pitchFamily="18" charset="0"/>
                  <a:cs typeface="Times New Roman" panose="02020603050405020304" pitchFamily="18" charset="0"/>
                </a:endParaRPr>
              </a:p>
              <a:p>
                <a:pPr marL="0" indent="0" algn="just">
                  <a:buNone/>
                </a:pPr>
                <a:r>
                  <a:rPr lang="en-IN" b="1" dirty="0">
                    <a:latin typeface="Times New Roman" panose="02020603050405020304" pitchFamily="18" charset="0"/>
                    <a:cs typeface="Times New Roman" panose="02020603050405020304" pitchFamily="18" charset="0"/>
                  </a:rPr>
                  <a:t>w</a:t>
                </a:r>
                <a:r>
                  <a:rPr lang="en-IN" b="1" dirty="0" smtClean="0">
                    <a:latin typeface="Times New Roman" panose="02020603050405020304" pitchFamily="18" charset="0"/>
                    <a:cs typeface="Times New Roman" panose="02020603050405020304" pitchFamily="18" charset="0"/>
                  </a:rPr>
                  <a:t>ith the cosmological constant equation of state </a:t>
                </a:r>
                <a14:m>
                  <m:oMath xmlns:m="http://schemas.openxmlformats.org/officeDocument/2006/math">
                    <m:sSub>
                      <m:sSubPr>
                        <m:ctrlPr>
                          <a:rPr lang="en-IN" b="1" i="1" smtClean="0">
                            <a:latin typeface="Cambria Math" panose="02040503050406030204" pitchFamily="18" charset="0"/>
                            <a:cs typeface="Times New Roman" panose="02020603050405020304" pitchFamily="18" charset="0"/>
                          </a:rPr>
                        </m:ctrlPr>
                      </m:sSubPr>
                      <m:e>
                        <m:r>
                          <a:rPr lang="en-IN" b="1" i="1" smtClean="0">
                            <a:latin typeface="Cambria Math" panose="02040503050406030204" pitchFamily="18" charset="0"/>
                            <a:cs typeface="Times New Roman" panose="02020603050405020304" pitchFamily="18" charset="0"/>
                          </a:rPr>
                          <m:t>𝒑</m:t>
                        </m:r>
                      </m:e>
                      <m:sub>
                        <m:r>
                          <a:rPr lang="en-IN" b="1" i="1" smtClean="0">
                            <a:latin typeface="Cambria Math" panose="02040503050406030204" pitchFamily="18" charset="0"/>
                            <a:cs typeface="Times New Roman" panose="02020603050405020304" pitchFamily="18" charset="0"/>
                          </a:rPr>
                          <m:t>𝒅𝒆</m:t>
                        </m:r>
                      </m:sub>
                    </m:sSub>
                    <m:r>
                      <a:rPr lang="en-IN" b="1" i="1" smtClean="0">
                        <a:latin typeface="Cambria Math" panose="02040503050406030204" pitchFamily="18" charset="0"/>
                        <a:cs typeface="Times New Roman" panose="02020603050405020304" pitchFamily="18" charset="0"/>
                      </a:rPr>
                      <m:t>=−</m:t>
                    </m:r>
                    <m:sSub>
                      <m:sSubPr>
                        <m:ctrlPr>
                          <a:rPr lang="en-IN" b="1" i="1">
                            <a:latin typeface="Cambria Math" panose="02040503050406030204" pitchFamily="18" charset="0"/>
                            <a:cs typeface="Times New Roman" panose="02020603050405020304" pitchFamily="18" charset="0"/>
                          </a:rPr>
                        </m:ctrlPr>
                      </m:sSubPr>
                      <m:e>
                        <m:r>
                          <a:rPr lang="en-IN" b="1" i="1" smtClean="0">
                            <a:latin typeface="Cambria Math" panose="02040503050406030204" pitchFamily="18" charset="0"/>
                            <a:ea typeface="Cambria Math" panose="02040503050406030204" pitchFamily="18" charset="0"/>
                            <a:cs typeface="Times New Roman" panose="02020603050405020304" pitchFamily="18" charset="0"/>
                          </a:rPr>
                          <m:t>𝝆</m:t>
                        </m:r>
                      </m:e>
                      <m:sub>
                        <m:r>
                          <a:rPr lang="en-IN" b="1" i="1">
                            <a:latin typeface="Cambria Math" panose="02040503050406030204" pitchFamily="18" charset="0"/>
                            <a:cs typeface="Times New Roman" panose="02020603050405020304" pitchFamily="18" charset="0"/>
                          </a:rPr>
                          <m:t>𝒅𝒆</m:t>
                        </m:r>
                      </m:sub>
                    </m:sSub>
                    <m:r>
                      <a:rPr lang="en-IN" b="1" i="1" smtClean="0">
                        <a:latin typeface="Cambria Math" panose="02040503050406030204" pitchFamily="18" charset="0"/>
                        <a:cs typeface="Times New Roman" panose="02020603050405020304" pitchFamily="18" charset="0"/>
                      </a:rPr>
                      <m:t>.</m:t>
                    </m:r>
                  </m:oMath>
                </a14:m>
                <a:endParaRPr lang="en-US" b="1" dirty="0" smtClean="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Now, we can discuss the dynamics of the obtained model in </a:t>
                </a:r>
                <a:r>
                  <a:rPr lang="en-US" b="1" dirty="0" smtClean="0">
                    <a:latin typeface="Times New Roman" panose="02020603050405020304" pitchFamily="18" charset="0"/>
                    <a:cs typeface="Times New Roman" panose="02020603050405020304" pitchFamily="18" charset="0"/>
                  </a:rPr>
                  <a:t>different </a:t>
                </a:r>
                <a:r>
                  <a:rPr lang="en-US" b="1" dirty="0">
                    <a:latin typeface="Times New Roman" panose="02020603050405020304" pitchFamily="18" charset="0"/>
                    <a:cs typeface="Times New Roman" panose="02020603050405020304" pitchFamily="18" charset="0"/>
                  </a:rPr>
                  <a:t>phases of evolution of the universe </a:t>
                </a:r>
                <a:r>
                  <a:rPr lang="en-US" b="1" dirty="0" smtClean="0">
                    <a:latin typeface="Times New Roman" panose="02020603050405020304" pitchFamily="18" charset="0"/>
                    <a:cs typeface="Times New Roman" panose="02020603050405020304" pitchFamily="18" charset="0"/>
                  </a:rPr>
                  <a:t>for three different </a:t>
                </a:r>
                <a:r>
                  <a:rPr lang="en-US" b="1" dirty="0">
                    <a:latin typeface="Times New Roman" panose="02020603050405020304" pitchFamily="18" charset="0"/>
                    <a:cs typeface="Times New Roman" panose="02020603050405020304" pitchFamily="18" charset="0"/>
                  </a:rPr>
                  <a:t>cases in FLRW geometry i.e. </a:t>
                </a:r>
                <a:r>
                  <a:rPr lang="en-US" b="1" dirty="0" smtClean="0">
                    <a:latin typeface="Times New Roman" panose="02020603050405020304" pitchFamily="18" charset="0"/>
                    <a:cs typeface="Times New Roman" panose="02020603050405020304" pitchFamily="18" charset="0"/>
                  </a:rPr>
                  <a:t>flat </a:t>
                </a:r>
                <a:r>
                  <a:rPr lang="en-US" b="1" dirty="0">
                    <a:latin typeface="Times New Roman" panose="02020603050405020304" pitchFamily="18" charset="0"/>
                    <a:cs typeface="Times New Roman" panose="02020603050405020304" pitchFamily="18" charset="0"/>
                  </a:rPr>
                  <a:t>(</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𝒌</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𝟎</m:t>
                    </m:r>
                  </m:oMath>
                </a14:m>
                <a:r>
                  <a:rPr lang="en-US" b="1" dirty="0">
                    <a:latin typeface="Times New Roman" panose="02020603050405020304" pitchFamily="18" charset="0"/>
                    <a:cs typeface="Times New Roman" panose="02020603050405020304" pitchFamily="18" charset="0"/>
                  </a:rPr>
                  <a:t>), closed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𝒌</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𝟏</m:t>
                    </m:r>
                  </m:oMath>
                </a14:m>
                <a:r>
                  <a:rPr lang="en-US" b="1" dirty="0">
                    <a:latin typeface="Times New Roman" panose="02020603050405020304" pitchFamily="18" charset="0"/>
                    <a:cs typeface="Times New Roman" panose="02020603050405020304" pitchFamily="18" charset="0"/>
                  </a:rPr>
                  <a:t>) and open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𝒌</m:t>
                    </m:r>
                    <m:r>
                      <a:rPr lang="en-US"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𝟏</m:t>
                    </m:r>
                  </m:oMath>
                </a14:m>
                <a:r>
                  <a:rPr lang="en-US" b="1" dirty="0">
                    <a:latin typeface="Times New Roman" panose="02020603050405020304" pitchFamily="18" charset="0"/>
                    <a:cs typeface="Times New Roman" panose="02020603050405020304" pitchFamily="18" charset="0"/>
                  </a:rPr>
                  <a:t>).</a:t>
                </a:r>
                <a:endParaRPr lang="en-IN" b="1"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2338" y="169104"/>
                <a:ext cx="11883887" cy="6019661"/>
              </a:xfrm>
              <a:blipFill rotWithShape="0">
                <a:blip r:embed="rId2"/>
                <a:stretch>
                  <a:fillRect l="-1025" t="-1719" r="-974"/>
                </a:stretch>
              </a:blipFill>
              <a:ln>
                <a:solidFill>
                  <a:srgbClr val="FFFF00"/>
                </a:solidFill>
              </a:ln>
            </p:spPr>
            <p:txBody>
              <a:bodyPr/>
              <a:lstStyle/>
              <a:p>
                <a:r>
                  <a:rPr lang="en-IN">
                    <a:noFill/>
                  </a:rPr>
                  <a:t> </a:t>
                </a:r>
              </a:p>
            </p:txBody>
          </p:sp>
        </mc:Fallback>
      </mc:AlternateContent>
      <p:pic>
        <p:nvPicPr>
          <p:cNvPr id="4" name="Picture 3"/>
          <p:cNvPicPr>
            <a:picLocks noChangeAspect="1"/>
          </p:cNvPicPr>
          <p:nvPr/>
        </p:nvPicPr>
        <p:blipFill>
          <a:blip r:embed="rId3"/>
          <a:stretch>
            <a:fillRect/>
          </a:stretch>
        </p:blipFill>
        <p:spPr>
          <a:xfrm>
            <a:off x="2365468" y="707664"/>
            <a:ext cx="7138032" cy="1810249"/>
          </a:xfrm>
          <a:prstGeom prst="rect">
            <a:avLst/>
          </a:prstGeom>
        </p:spPr>
      </p:pic>
    </p:spTree>
    <p:extLst>
      <p:ext uri="{BB962C8B-B14F-4D97-AF65-F5344CB8AC3E}">
        <p14:creationId xmlns:p14="http://schemas.microsoft.com/office/powerpoint/2010/main" val="3443283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1607" y="805207"/>
                <a:ext cx="11671853" cy="5476323"/>
              </a:xfrm>
              <a:ln>
                <a:solidFill>
                  <a:srgbClr val="FFFF00"/>
                </a:solidFill>
              </a:ln>
            </p:spPr>
            <p:txBody>
              <a:bodyPr>
                <a:normAutofit/>
              </a:bodyPr>
              <a:lstStyle/>
              <a:p>
                <a:pPr algn="just"/>
                <a:r>
                  <a:rPr lang="en-US" b="1" dirty="0" smtClean="0">
                    <a:latin typeface="Times New Roman" panose="02020603050405020304" pitchFamily="18" charset="0"/>
                    <a:cs typeface="Times New Roman" panose="02020603050405020304" pitchFamily="18" charset="0"/>
                  </a:rPr>
                  <a:t>In the early pure radiation era, we have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𝒘</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𝟏</m:t>
                    </m:r>
                    <m:r>
                      <a:rPr lang="en-US" b="1" i="1" dirty="0" smtClean="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𝟑</m:t>
                    </m:r>
                  </m:oMath>
                </a14:m>
                <a:r>
                  <a:rPr lang="en-IN" b="1" dirty="0" smtClean="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and </a:t>
                </a:r>
                <a14:m>
                  <m:oMath xmlns:m="http://schemas.openxmlformats.org/officeDocument/2006/math">
                    <m:r>
                      <a:rPr lang="en-IN" b="1" i="1" smtClean="0">
                        <a:latin typeface="Cambria Math" panose="02040503050406030204" pitchFamily="18" charset="0"/>
                        <a:ea typeface="Cambria Math" panose="02040503050406030204" pitchFamily="18" charset="0"/>
                        <a:cs typeface="Times New Roman" panose="02020603050405020304" pitchFamily="18" charset="0"/>
                      </a:rPr>
                      <m:t>𝝆</m:t>
                    </m:r>
                    <m:r>
                      <a:rPr lang="en-IN" b="1"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IN" b="1" i="1" smtClean="0">
                            <a:latin typeface="Cambria Math" panose="02040503050406030204" pitchFamily="18" charset="0"/>
                            <a:ea typeface="Cambria Math" panose="02040503050406030204" pitchFamily="18" charset="0"/>
                            <a:cs typeface="Times New Roman" panose="02020603050405020304" pitchFamily="18" charset="0"/>
                          </a:rPr>
                          <m:t>𝝆</m:t>
                        </m:r>
                      </m:e>
                      <m:sub>
                        <m:r>
                          <a:rPr lang="en-IN" b="1" i="1" smtClean="0">
                            <a:latin typeface="Cambria Math" panose="02040503050406030204" pitchFamily="18" charset="0"/>
                            <a:ea typeface="Cambria Math" panose="02040503050406030204" pitchFamily="18" charset="0"/>
                            <a:cs typeface="Times New Roman" panose="02020603050405020304" pitchFamily="18" charset="0"/>
                          </a:rPr>
                          <m:t>𝒓</m:t>
                        </m:r>
                      </m:sub>
                    </m:sSub>
                  </m:oMath>
                </a14:m>
                <a:r>
                  <a:rPr lang="en-IN" b="1" dirty="0" smtClean="0">
                    <a:latin typeface="Times New Roman" panose="02020603050405020304" pitchFamily="18" charset="0"/>
                    <a:cs typeface="Times New Roman" panose="02020603050405020304" pitchFamily="18" charset="0"/>
                  </a:rPr>
                  <a:t> and the expressions for energy densities are</a:t>
                </a:r>
              </a:p>
              <a:p>
                <a:pPr algn="just"/>
                <a:endParaRPr lang="en-IN" b="1" dirty="0">
                  <a:latin typeface="Times New Roman" panose="02020603050405020304" pitchFamily="18" charset="0"/>
                  <a:cs typeface="Times New Roman" panose="02020603050405020304" pitchFamily="18" charset="0"/>
                </a:endParaRPr>
              </a:p>
              <a:p>
                <a:pPr algn="just"/>
                <a:endParaRPr lang="en-IN" b="1" dirty="0" smtClean="0">
                  <a:latin typeface="Times New Roman" panose="02020603050405020304" pitchFamily="18" charset="0"/>
                  <a:cs typeface="Times New Roman" panose="02020603050405020304" pitchFamily="18" charset="0"/>
                </a:endParaRPr>
              </a:p>
              <a:p>
                <a:pPr marL="0" indent="0" algn="just">
                  <a:buNone/>
                </a:pPr>
                <a:r>
                  <a:rPr lang="en-IN" b="1" dirty="0" smtClean="0">
                    <a:latin typeface="Times New Roman" panose="02020603050405020304" pitchFamily="18" charset="0"/>
                    <a:cs typeface="Times New Roman" panose="02020603050405020304" pitchFamily="18" charset="0"/>
                  </a:rPr>
                  <a:t>                                                                                                                          </a:t>
                </a:r>
                <a:r>
                  <a:rPr lang="en-IN" b="1" dirty="0" smtClean="0">
                    <a:solidFill>
                      <a:srgbClr val="00B0F0"/>
                    </a:solidFill>
                    <a:latin typeface="Times New Roman" panose="02020603050405020304" pitchFamily="18" charset="0"/>
                    <a:cs typeface="Times New Roman" panose="02020603050405020304" pitchFamily="18" charset="0"/>
                  </a:rPr>
                  <a:t>(12)</a:t>
                </a:r>
              </a:p>
              <a:p>
                <a:pPr algn="just"/>
                <a:endParaRPr lang="en-IN" b="1" dirty="0" smtClean="0">
                  <a:latin typeface="Times New Roman" panose="02020603050405020304" pitchFamily="18" charset="0"/>
                  <a:cs typeface="Times New Roman" panose="02020603050405020304" pitchFamily="18" charset="0"/>
                </a:endParaRPr>
              </a:p>
              <a:p>
                <a:pPr algn="just"/>
                <a:endParaRPr lang="en-IN" b="1" dirty="0" smtClean="0">
                  <a:latin typeface="Times New Roman" panose="02020603050405020304" pitchFamily="18" charset="0"/>
                  <a:cs typeface="Times New Roman" panose="02020603050405020304" pitchFamily="18" charset="0"/>
                </a:endParaRPr>
              </a:p>
              <a:p>
                <a:pPr algn="just"/>
                <a:r>
                  <a:rPr lang="en-IN" b="1" dirty="0" smtClean="0">
                    <a:latin typeface="Times New Roman" panose="02020603050405020304" pitchFamily="18" charset="0"/>
                    <a:cs typeface="Times New Roman" panose="02020603050405020304" pitchFamily="18" charset="0"/>
                  </a:rPr>
                  <a:t>With </a:t>
                </a:r>
                <a:r>
                  <a:rPr lang="en-IN" b="1"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same choice of the model </a:t>
                </a:r>
                <a:r>
                  <a:rPr lang="en-US" b="1" dirty="0" smtClean="0">
                    <a:latin typeface="Times New Roman" panose="02020603050405020304" pitchFamily="18" charset="0"/>
                    <a:cs typeface="Times New Roman" panose="02020603050405020304" pitchFamily="18" charset="0"/>
                  </a:rPr>
                  <a:t>parameters, we have shown the dynamical behavior </a:t>
                </a:r>
                <a:r>
                  <a:rPr lang="en-US" b="1" dirty="0">
                    <a:latin typeface="Times New Roman" panose="02020603050405020304" pitchFamily="18" charset="0"/>
                    <a:cs typeface="Times New Roman" panose="02020603050405020304" pitchFamily="18" charset="0"/>
                  </a:rPr>
                  <a:t>of energy densities of radiation and dark energy (i.e. cosmological </a:t>
                </a:r>
                <a:r>
                  <a:rPr lang="en-US" b="1" dirty="0" smtClean="0">
                    <a:latin typeface="Times New Roman" panose="02020603050405020304" pitchFamily="18" charset="0"/>
                    <a:cs typeface="Times New Roman" panose="02020603050405020304" pitchFamily="18" charset="0"/>
                  </a:rPr>
                  <a:t>constant</a:t>
                </a: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 the early </a:t>
                </a:r>
                <a:r>
                  <a:rPr lang="en-US" b="1" dirty="0" smtClean="0">
                    <a:latin typeface="Times New Roman" panose="02020603050405020304" pitchFamily="18" charset="0"/>
                    <a:cs typeface="Times New Roman" panose="02020603050405020304" pitchFamily="18" charset="0"/>
                  </a:rPr>
                  <a:t>universe for flat </a:t>
                </a:r>
                <a:r>
                  <a:rPr lang="en-US" b="1" dirty="0">
                    <a:latin typeface="Times New Roman" panose="02020603050405020304" pitchFamily="18" charset="0"/>
                    <a:cs typeface="Times New Roman" panose="02020603050405020304" pitchFamily="18" charset="0"/>
                  </a:rPr>
                  <a:t>(</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𝒌</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𝟎</m:t>
                    </m:r>
                  </m:oMath>
                </a14:m>
                <a:r>
                  <a:rPr lang="en-US" b="1" dirty="0">
                    <a:latin typeface="Times New Roman" panose="02020603050405020304" pitchFamily="18" charset="0"/>
                    <a:cs typeface="Times New Roman" panose="02020603050405020304" pitchFamily="18" charset="0"/>
                  </a:rPr>
                  <a:t>) and closed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𝒌</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𝟏</m:t>
                    </m:r>
                  </m:oMath>
                </a14:m>
                <a:r>
                  <a:rPr lang="en-US" b="1" dirty="0">
                    <a:latin typeface="Times New Roman" panose="02020603050405020304" pitchFamily="18" charset="0"/>
                    <a:cs typeface="Times New Roman" panose="02020603050405020304" pitchFamily="18" charset="0"/>
                  </a:rPr>
                  <a:t>) cases only. (</a:t>
                </a:r>
                <a:r>
                  <a:rPr lang="en-US" b="1" dirty="0" smtClean="0">
                    <a:latin typeface="Times New Roman" panose="02020603050405020304" pitchFamily="18" charset="0"/>
                    <a:cs typeface="Times New Roman" panose="02020603050405020304" pitchFamily="18" charset="0"/>
                  </a:rPr>
                  <a:t>The above </a:t>
                </a:r>
                <a:r>
                  <a:rPr lang="en-US" b="1" dirty="0">
                    <a:latin typeface="Times New Roman" panose="02020603050405020304" pitchFamily="18" charset="0"/>
                    <a:cs typeface="Times New Roman" panose="02020603050405020304" pitchFamily="18" charset="0"/>
                  </a:rPr>
                  <a:t>numerical choice of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r>
                      <a:rPr lang="en-US"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𝒄</m:t>
                    </m:r>
                  </m:oMath>
                </a14:m>
                <a:r>
                  <a:rPr lang="en-US" b="1" dirty="0">
                    <a:latin typeface="Times New Roman" panose="02020603050405020304" pitchFamily="18" charset="0"/>
                    <a:cs typeface="Times New Roman" panose="02020603050405020304" pitchFamily="18" charset="0"/>
                  </a:rPr>
                  <a:t> and </a:t>
                </a:r>
                <a14:m>
                  <m:oMath xmlns:m="http://schemas.openxmlformats.org/officeDocument/2006/math">
                    <m:r>
                      <a:rPr lang="en-US" b="1" i="1" smtClean="0">
                        <a:latin typeface="Cambria Math" panose="02040503050406030204" pitchFamily="18" charset="0"/>
                        <a:ea typeface="Cambria Math" panose="02040503050406030204" pitchFamily="18" charset="0"/>
                        <a:cs typeface="Times New Roman" panose="02020603050405020304" pitchFamily="18" charset="0"/>
                      </a:rPr>
                      <m:t>𝜶</m:t>
                    </m:r>
                  </m:oMath>
                </a14:m>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are not suitable for open case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𝒌</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𝟏</m:t>
                    </m:r>
                  </m:oMath>
                </a14:m>
                <a:r>
                  <a:rPr lang="en-US" b="1" dirty="0" smtClean="0">
                    <a:latin typeface="Times New Roman" panose="02020603050405020304" pitchFamily="18" charset="0"/>
                    <a:cs typeface="Times New Roman" panose="02020603050405020304" pitchFamily="18" charset="0"/>
                  </a:rPr>
                  <a:t>).</a:t>
                </a:r>
                <a:endParaRPr lang="en-IN" b="1"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1607" y="805207"/>
                <a:ext cx="11671853" cy="5476323"/>
              </a:xfrm>
              <a:blipFill rotWithShape="0">
                <a:blip r:embed="rId2"/>
                <a:stretch>
                  <a:fillRect l="-887" t="-1778" r="-1043" b="-2778"/>
                </a:stretch>
              </a:blipFill>
              <a:ln>
                <a:solidFill>
                  <a:srgbClr val="FFFF00"/>
                </a:solidFill>
              </a:ln>
            </p:spPr>
            <p:txBody>
              <a:bodyPr/>
              <a:lstStyle/>
              <a:p>
                <a:r>
                  <a:rPr lang="en-IN">
                    <a:noFill/>
                  </a:rPr>
                  <a:t> </a:t>
                </a:r>
              </a:p>
            </p:txBody>
          </p:sp>
        </mc:Fallback>
      </mc:AlternateContent>
      <p:sp>
        <p:nvSpPr>
          <p:cNvPr id="4" name="Title 1"/>
          <p:cNvSpPr txBox="1">
            <a:spLocks/>
          </p:cNvSpPr>
          <p:nvPr/>
        </p:nvSpPr>
        <p:spPr>
          <a:xfrm>
            <a:off x="281608" y="179595"/>
            <a:ext cx="7205870" cy="496266"/>
          </a:xfrm>
          <a:prstGeom prst="rect">
            <a:avLst/>
          </a:prstGeom>
          <a:solidFill>
            <a:schemeClr val="tx2">
              <a:lumMod val="20000"/>
              <a:lumOff val="80000"/>
            </a:schemeClr>
          </a:solidFill>
          <a:ln w="19050">
            <a:solidFill>
              <a:srgbClr val="00B050"/>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000" b="1" dirty="0">
                <a:solidFill>
                  <a:srgbClr val="C00000"/>
                </a:solidFill>
                <a:latin typeface="Times New Roman" panose="02020603050405020304" pitchFamily="18" charset="0"/>
                <a:cs typeface="Times New Roman" panose="02020603050405020304" pitchFamily="18" charset="0"/>
              </a:rPr>
              <a:t>A</a:t>
            </a:r>
            <a:r>
              <a:rPr lang="en-IN" sz="3000" b="1" dirty="0" smtClean="0">
                <a:solidFill>
                  <a:srgbClr val="C00000"/>
                </a:solidFill>
                <a:latin typeface="Times New Roman" panose="02020603050405020304" pitchFamily="18" charset="0"/>
                <a:cs typeface="Times New Roman" panose="02020603050405020304" pitchFamily="18" charset="0"/>
              </a:rPr>
              <a:t>. Radiation Dominated Universe</a:t>
            </a:r>
            <a:endParaRPr lang="en-IN" sz="3000" b="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589119" y="1785740"/>
            <a:ext cx="7164481" cy="2322433"/>
          </a:xfrm>
          <a:prstGeom prst="rect">
            <a:avLst/>
          </a:prstGeom>
        </p:spPr>
      </p:pic>
    </p:spTree>
    <p:extLst>
      <p:ext uri="{BB962C8B-B14F-4D97-AF65-F5344CB8AC3E}">
        <p14:creationId xmlns:p14="http://schemas.microsoft.com/office/powerpoint/2010/main" val="2821463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335" y="129458"/>
            <a:ext cx="11576621" cy="6443620"/>
          </a:xfrm>
          <a:prstGeom prst="rect">
            <a:avLst/>
          </a:prstGeom>
          <a:ln>
            <a:solidFill>
              <a:srgbClr val="FFFF00"/>
            </a:solidFill>
          </a:ln>
        </p:spPr>
      </p:pic>
    </p:spTree>
    <p:extLst>
      <p:ext uri="{BB962C8B-B14F-4D97-AF65-F5344CB8AC3E}">
        <p14:creationId xmlns:p14="http://schemas.microsoft.com/office/powerpoint/2010/main" val="108100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065" y="98899"/>
            <a:ext cx="11695891" cy="6407919"/>
          </a:xfrm>
          <a:prstGeom prst="rect">
            <a:avLst/>
          </a:prstGeom>
          <a:ln>
            <a:solidFill>
              <a:srgbClr val="FFFF00"/>
            </a:solidFill>
          </a:ln>
        </p:spPr>
      </p:pic>
    </p:spTree>
    <p:extLst>
      <p:ext uri="{BB962C8B-B14F-4D97-AF65-F5344CB8AC3E}">
        <p14:creationId xmlns:p14="http://schemas.microsoft.com/office/powerpoint/2010/main" val="2992372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61867"/>
                <a:ext cx="11685104" cy="5820881"/>
              </a:xfrm>
              <a:ln>
                <a:solidFill>
                  <a:srgbClr val="FFFF00"/>
                </a:solidFill>
              </a:ln>
            </p:spPr>
            <p:txBody>
              <a:bodyPr/>
              <a:lstStyle/>
              <a:p>
                <a:pPr algn="just"/>
                <a:r>
                  <a:rPr lang="en-IN" b="1" dirty="0">
                    <a:latin typeface="Times New Roman" panose="02020603050405020304" pitchFamily="18" charset="0"/>
                    <a:cs typeface="Times New Roman" panose="02020603050405020304" pitchFamily="18" charset="0"/>
                  </a:rPr>
                  <a:t>The radiation </a:t>
                </a:r>
                <a:r>
                  <a:rPr lang="en-US" b="1" dirty="0">
                    <a:latin typeface="Times New Roman" panose="02020603050405020304" pitchFamily="18" charset="0"/>
                    <a:cs typeface="Times New Roman" panose="02020603050405020304" pitchFamily="18" charset="0"/>
                  </a:rPr>
                  <a:t>energy density and the temperature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𝑻</m:t>
                    </m:r>
                  </m:oMath>
                </a14:m>
                <a:r>
                  <a:rPr lang="en-US" b="1" dirty="0">
                    <a:latin typeface="Times New Roman" panose="02020603050405020304" pitchFamily="18" charset="0"/>
                    <a:cs typeface="Times New Roman" panose="02020603050405020304" pitchFamily="18" charset="0"/>
                  </a:rPr>
                  <a:t>) are related by the relation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61867"/>
                <a:ext cx="11685104" cy="5820881"/>
              </a:xfrm>
              <a:blipFill rotWithShape="0">
                <a:blip r:embed="rId2"/>
                <a:stretch>
                  <a:fillRect l="-886" t="-1776" r="-1043"/>
                </a:stretch>
              </a:blipFill>
              <a:ln>
                <a:solidFill>
                  <a:srgbClr val="FFFF00"/>
                </a:solidFill>
              </a:ln>
            </p:spPr>
            <p:txBody>
              <a:bodyPr/>
              <a:lstStyle/>
              <a:p>
                <a:r>
                  <a:rPr lang="en-IN">
                    <a:noFill/>
                  </a:rPr>
                  <a:t> </a:t>
                </a:r>
              </a:p>
            </p:txBody>
          </p:sp>
        </mc:Fallback>
      </mc:AlternateContent>
      <p:pic>
        <p:nvPicPr>
          <p:cNvPr id="6" name="Picture 5"/>
          <p:cNvPicPr>
            <a:picLocks noChangeAspect="1"/>
          </p:cNvPicPr>
          <p:nvPr/>
        </p:nvPicPr>
        <p:blipFill>
          <a:blip r:embed="rId3"/>
          <a:stretch>
            <a:fillRect/>
          </a:stretch>
        </p:blipFill>
        <p:spPr>
          <a:xfrm>
            <a:off x="3880390" y="675657"/>
            <a:ext cx="4381523" cy="358404"/>
          </a:xfrm>
          <a:prstGeom prst="rect">
            <a:avLst/>
          </a:prstGeom>
        </p:spPr>
      </p:pic>
      <p:pic>
        <p:nvPicPr>
          <p:cNvPr id="7" name="Picture 6"/>
          <p:cNvPicPr>
            <a:picLocks noChangeAspect="1"/>
          </p:cNvPicPr>
          <p:nvPr/>
        </p:nvPicPr>
        <p:blipFill>
          <a:blip r:embed="rId4"/>
          <a:stretch>
            <a:fillRect/>
          </a:stretch>
        </p:blipFill>
        <p:spPr>
          <a:xfrm>
            <a:off x="1865320" y="675657"/>
            <a:ext cx="1911549" cy="497848"/>
          </a:xfrm>
          <a:prstGeom prst="rect">
            <a:avLst/>
          </a:prstGeom>
        </p:spPr>
      </p:pic>
      <p:pic>
        <p:nvPicPr>
          <p:cNvPr id="8" name="Picture 7"/>
          <p:cNvPicPr>
            <a:picLocks noChangeAspect="1"/>
          </p:cNvPicPr>
          <p:nvPr/>
        </p:nvPicPr>
        <p:blipFill>
          <a:blip r:embed="rId5"/>
          <a:stretch>
            <a:fillRect/>
          </a:stretch>
        </p:blipFill>
        <p:spPr>
          <a:xfrm>
            <a:off x="577944" y="1173505"/>
            <a:ext cx="11335760" cy="413790"/>
          </a:xfrm>
          <a:prstGeom prst="rect">
            <a:avLst/>
          </a:prstGeom>
        </p:spPr>
      </p:pic>
      <p:pic>
        <p:nvPicPr>
          <p:cNvPr id="9" name="Picture 8"/>
          <p:cNvPicPr>
            <a:picLocks noChangeAspect="1"/>
          </p:cNvPicPr>
          <p:nvPr/>
        </p:nvPicPr>
        <p:blipFill>
          <a:blip r:embed="rId6"/>
          <a:stretch>
            <a:fillRect/>
          </a:stretch>
        </p:blipFill>
        <p:spPr>
          <a:xfrm>
            <a:off x="577944" y="1726739"/>
            <a:ext cx="11335760" cy="35840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462324" y="2224587"/>
                <a:ext cx="11451380" cy="2246769"/>
              </a:xfrm>
              <a:prstGeom prst="rect">
                <a:avLst/>
              </a:prstGeom>
            </p:spPr>
            <p:txBody>
              <a:bodyPr wrap="square">
                <a:spAutoFit/>
              </a:bodyPr>
              <a:lstStyle/>
              <a:p>
                <a:r>
                  <a:rPr lang="en-IN" sz="2800" b="1" dirty="0" smtClean="0">
                    <a:latin typeface="Times New Roman" panose="02020603050405020304" pitchFamily="18" charset="0"/>
                    <a:cs typeface="Times New Roman" panose="02020603050405020304" pitchFamily="18" charset="0"/>
                  </a:rPr>
                  <a:t>We assume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𝑵</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𝑻</m:t>
                    </m:r>
                    <m:r>
                      <a:rPr lang="en-US" sz="2800" b="1" i="1" dirty="0">
                        <a:latin typeface="Cambria Math" panose="02040503050406030204" pitchFamily="18" charset="0"/>
                        <a:cs typeface="Times New Roman" panose="02020603050405020304" pitchFamily="18" charset="0"/>
                      </a:rPr>
                      <m:t>)</m:t>
                    </m:r>
                  </m:oMath>
                </a14:m>
                <a:r>
                  <a:rPr lang="en-US" sz="2800" b="1" dirty="0">
                    <a:latin typeface="Times New Roman" panose="02020603050405020304" pitchFamily="18" charset="0"/>
                    <a:cs typeface="Times New Roman" panose="02020603050405020304" pitchFamily="18" charset="0"/>
                  </a:rPr>
                  <a:t> to be constant throughout this </a:t>
                </a:r>
                <a:r>
                  <a:rPr lang="en-US" sz="2800" b="1" dirty="0" smtClean="0">
                    <a:latin typeface="Times New Roman" panose="02020603050405020304" pitchFamily="18" charset="0"/>
                    <a:cs typeface="Times New Roman" panose="02020603050405020304" pitchFamily="18" charset="0"/>
                  </a:rPr>
                  <a:t>era and we obtain</a:t>
                </a:r>
              </a:p>
              <a:p>
                <a:endParaRPr lang="en-US" sz="2800" b="1" dirty="0">
                  <a:latin typeface="Times New Roman" panose="02020603050405020304" pitchFamily="18" charset="0"/>
                  <a:cs typeface="Times New Roman" panose="02020603050405020304" pitchFamily="18" charset="0"/>
                </a:endParaRPr>
              </a:p>
              <a:p>
                <a:endParaRPr lang="en-US" sz="2800" b="1" dirty="0" smtClean="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The following </a:t>
                </a:r>
                <a:r>
                  <a:rPr lang="en-US" sz="2800" b="1" dirty="0" smtClean="0">
                    <a:latin typeface="Times New Roman" panose="02020603050405020304" pitchFamily="18" charset="0"/>
                    <a:cs typeface="Times New Roman" panose="02020603050405020304" pitchFamily="18" charset="0"/>
                  </a:rPr>
                  <a:t>figures </a:t>
                </a:r>
                <a:r>
                  <a:rPr lang="en-US" sz="2800" b="1" dirty="0">
                    <a:latin typeface="Times New Roman" panose="02020603050405020304" pitchFamily="18" charset="0"/>
                    <a:cs typeface="Times New Roman" panose="02020603050405020304" pitchFamily="18" charset="0"/>
                  </a:rPr>
                  <a:t>show the variation of </a:t>
                </a:r>
                <a:r>
                  <a:rPr lang="en-US" sz="2800" b="1" dirty="0" smtClean="0">
                    <a:latin typeface="Times New Roman" panose="02020603050405020304" pitchFamily="18" charset="0"/>
                    <a:cs typeface="Times New Roman" panose="02020603050405020304" pitchFamily="18" charset="0"/>
                  </a:rPr>
                  <a:t>radiation temperature </a:t>
                </a:r>
                <a:r>
                  <a:rPr lang="en-US" sz="2800" b="1" dirty="0">
                    <a:latin typeface="Times New Roman" panose="02020603050405020304" pitchFamily="18" charset="0"/>
                    <a:cs typeface="Times New Roman" panose="02020603050405020304" pitchFamily="18" charset="0"/>
                  </a:rPr>
                  <a:t>in the early universe with the same choice of model parameters.</a:t>
                </a:r>
                <a:endParaRPr lang="en-IN" sz="2800" b="1"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62324" y="2224587"/>
                <a:ext cx="11451380" cy="2246769"/>
              </a:xfrm>
              <a:prstGeom prst="rect">
                <a:avLst/>
              </a:prstGeom>
              <a:blipFill rotWithShape="0">
                <a:blip r:embed="rId7"/>
                <a:stretch>
                  <a:fillRect l="-1118" t="-2989" r="-1065" b="-6793"/>
                </a:stretch>
              </a:blipFill>
            </p:spPr>
            <p:txBody>
              <a:bodyPr/>
              <a:lstStyle/>
              <a:p>
                <a:r>
                  <a:rPr lang="en-IN">
                    <a:noFill/>
                  </a:rPr>
                  <a:t> </a:t>
                </a:r>
              </a:p>
            </p:txBody>
          </p:sp>
        </mc:Fallback>
      </mc:AlternateContent>
      <p:pic>
        <p:nvPicPr>
          <p:cNvPr id="12" name="Picture 11"/>
          <p:cNvPicPr>
            <a:picLocks noChangeAspect="1"/>
          </p:cNvPicPr>
          <p:nvPr/>
        </p:nvPicPr>
        <p:blipFill>
          <a:blip r:embed="rId8"/>
          <a:stretch>
            <a:fillRect/>
          </a:stretch>
        </p:blipFill>
        <p:spPr>
          <a:xfrm>
            <a:off x="2955235" y="2747806"/>
            <a:ext cx="5306678" cy="909793"/>
          </a:xfrm>
          <a:prstGeom prst="rect">
            <a:avLst/>
          </a:prstGeom>
        </p:spPr>
      </p:pic>
    </p:spTree>
    <p:extLst>
      <p:ext uri="{BB962C8B-B14F-4D97-AF65-F5344CB8AC3E}">
        <p14:creationId xmlns:p14="http://schemas.microsoft.com/office/powerpoint/2010/main" val="588377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7327" y="116504"/>
            <a:ext cx="11656134" cy="6469826"/>
          </a:xfrm>
          <a:prstGeom prst="rect">
            <a:avLst/>
          </a:prstGeom>
          <a:ln>
            <a:solidFill>
              <a:srgbClr val="FFFF00"/>
            </a:solidFill>
          </a:ln>
        </p:spPr>
      </p:pic>
    </p:spTree>
    <p:extLst>
      <p:ext uri="{BB962C8B-B14F-4D97-AF65-F5344CB8AC3E}">
        <p14:creationId xmlns:p14="http://schemas.microsoft.com/office/powerpoint/2010/main" val="174808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1607" y="805208"/>
                <a:ext cx="11671853" cy="5529332"/>
              </a:xfrm>
              <a:ln>
                <a:solidFill>
                  <a:srgbClr val="FFFF00"/>
                </a:solidFill>
              </a:ln>
            </p:spPr>
            <p:txBody>
              <a:bodyPr>
                <a:normAutofit/>
              </a:bodyPr>
              <a:lstStyle/>
              <a:p>
                <a:pPr algn="just"/>
                <a:r>
                  <a:rPr lang="en-US" b="1" dirty="0" smtClean="0">
                    <a:latin typeface="Times New Roman" panose="02020603050405020304" pitchFamily="18" charset="0"/>
                    <a:cs typeface="Times New Roman" panose="02020603050405020304" pitchFamily="18" charset="0"/>
                  </a:rPr>
                  <a:t>In the matter dominated era, we have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𝒘</m:t>
                    </m:r>
                    <m:r>
                      <a:rPr lang="en-US" b="1" i="1" dirty="0" smtClean="0">
                        <a:latin typeface="Cambria Math" panose="02040503050406030204" pitchFamily="18" charset="0"/>
                        <a:cs typeface="Times New Roman" panose="02020603050405020304" pitchFamily="18" charset="0"/>
                      </a:rPr>
                      <m:t> = </m:t>
                    </m:r>
                    <m:r>
                      <a:rPr lang="en-US" b="1" i="1" smtClean="0">
                        <a:latin typeface="Cambria Math" panose="02040503050406030204" pitchFamily="18" charset="0"/>
                        <a:cs typeface="Times New Roman" panose="02020603050405020304" pitchFamily="18" charset="0"/>
                      </a:rPr>
                      <m:t>𝟎</m:t>
                    </m:r>
                  </m:oMath>
                </a14:m>
                <a:r>
                  <a:rPr lang="en-IN" b="1" dirty="0" smtClean="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and </a:t>
                </a:r>
                <a14:m>
                  <m:oMath xmlns:m="http://schemas.openxmlformats.org/officeDocument/2006/math">
                    <m:r>
                      <a:rPr lang="en-IN" b="1" i="1" smtClean="0">
                        <a:latin typeface="Cambria Math" panose="02040503050406030204" pitchFamily="18" charset="0"/>
                        <a:ea typeface="Cambria Math" panose="02040503050406030204" pitchFamily="18" charset="0"/>
                        <a:cs typeface="Times New Roman" panose="02020603050405020304" pitchFamily="18" charset="0"/>
                      </a:rPr>
                      <m:t>𝝆</m:t>
                    </m:r>
                    <m:r>
                      <a:rPr lang="en-IN" b="1"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IN" b="1" i="1" smtClean="0">
                            <a:latin typeface="Cambria Math" panose="02040503050406030204" pitchFamily="18" charset="0"/>
                            <a:ea typeface="Cambria Math" panose="02040503050406030204" pitchFamily="18" charset="0"/>
                            <a:cs typeface="Times New Roman" panose="02020603050405020304" pitchFamily="18" charset="0"/>
                          </a:rPr>
                          <m:t>𝝆</m:t>
                        </m:r>
                      </m:e>
                      <m:sub>
                        <m:r>
                          <a:rPr lang="en-IN" b="1" i="1" smtClean="0">
                            <a:latin typeface="Cambria Math" panose="02040503050406030204" pitchFamily="18" charset="0"/>
                            <a:ea typeface="Cambria Math" panose="02040503050406030204" pitchFamily="18" charset="0"/>
                            <a:cs typeface="Times New Roman" panose="02020603050405020304" pitchFamily="18" charset="0"/>
                          </a:rPr>
                          <m:t>𝒎</m:t>
                        </m:r>
                      </m:sub>
                    </m:sSub>
                  </m:oMath>
                </a14:m>
                <a:r>
                  <a:rPr lang="en-IN" b="1" dirty="0" smtClean="0">
                    <a:latin typeface="Times New Roman" panose="02020603050405020304" pitchFamily="18" charset="0"/>
                    <a:cs typeface="Times New Roman" panose="02020603050405020304" pitchFamily="18" charset="0"/>
                  </a:rPr>
                  <a:t> and the expressions for energy densities will be</a:t>
                </a:r>
              </a:p>
              <a:p>
                <a:pPr algn="just"/>
                <a:endParaRPr lang="en-IN" b="1" dirty="0">
                  <a:latin typeface="Times New Roman" panose="02020603050405020304" pitchFamily="18" charset="0"/>
                  <a:cs typeface="Times New Roman" panose="02020603050405020304" pitchFamily="18" charset="0"/>
                </a:endParaRPr>
              </a:p>
              <a:p>
                <a:pPr algn="just"/>
                <a:endParaRPr lang="en-IN" b="1" dirty="0" smtClean="0">
                  <a:latin typeface="Times New Roman" panose="02020603050405020304" pitchFamily="18" charset="0"/>
                  <a:cs typeface="Times New Roman" panose="02020603050405020304" pitchFamily="18" charset="0"/>
                </a:endParaRPr>
              </a:p>
              <a:p>
                <a:pPr marL="0" indent="0" algn="just">
                  <a:buNone/>
                </a:pPr>
                <a:r>
                  <a:rPr lang="en-IN" b="1" dirty="0" smtClean="0">
                    <a:latin typeface="Times New Roman" panose="02020603050405020304" pitchFamily="18" charset="0"/>
                    <a:cs typeface="Times New Roman" panose="02020603050405020304" pitchFamily="18" charset="0"/>
                  </a:rPr>
                  <a:t>                                                                                                                         </a:t>
                </a:r>
                <a:r>
                  <a:rPr lang="en-IN" b="1" dirty="0" smtClean="0">
                    <a:solidFill>
                      <a:srgbClr val="00B0F0"/>
                    </a:solidFill>
                    <a:latin typeface="Times New Roman" panose="02020603050405020304" pitchFamily="18" charset="0"/>
                    <a:cs typeface="Times New Roman" panose="02020603050405020304" pitchFamily="18" charset="0"/>
                  </a:rPr>
                  <a:t>(13)</a:t>
                </a:r>
              </a:p>
              <a:p>
                <a:pPr algn="just"/>
                <a:endParaRPr lang="en-IN" b="1" dirty="0" smtClean="0">
                  <a:latin typeface="Times New Roman" panose="02020603050405020304" pitchFamily="18" charset="0"/>
                  <a:cs typeface="Times New Roman" panose="02020603050405020304" pitchFamily="18" charset="0"/>
                </a:endParaRPr>
              </a:p>
              <a:p>
                <a:pPr algn="just"/>
                <a:endParaRPr lang="en-IN" b="1" dirty="0" smtClean="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In order to study the late time behavior of these </a:t>
                </a:r>
                <a:r>
                  <a:rPr lang="en-US" b="1" dirty="0" smtClean="0">
                    <a:latin typeface="Times New Roman" panose="02020603050405020304" pitchFamily="18" charset="0"/>
                    <a:cs typeface="Times New Roman" panose="02020603050405020304" pitchFamily="18" charset="0"/>
                  </a:rPr>
                  <a:t>cosmological parameters</a:t>
                </a:r>
                <a:r>
                  <a:rPr lang="en-US" b="1" dirty="0">
                    <a:latin typeface="Times New Roman" panose="02020603050405020304" pitchFamily="18" charset="0"/>
                    <a:cs typeface="Times New Roman" panose="02020603050405020304" pitchFamily="18" charset="0"/>
                  </a:rPr>
                  <a:t>, it will be better to express them in terms of redshift (</a:t>
                </a:r>
                <a14:m>
                  <m:oMath xmlns:m="http://schemas.openxmlformats.org/officeDocument/2006/math">
                    <m:r>
                      <a:rPr lang="en-US" b="1" i="1" dirty="0" smtClean="0">
                        <a:latin typeface="Cambria Math" panose="02040503050406030204" pitchFamily="18" charset="0"/>
                      </a:rPr>
                      <m:t>𝟏</m:t>
                    </m:r>
                    <m:r>
                      <a:rPr lang="en-US" b="1" i="1" dirty="0" smtClean="0">
                        <a:latin typeface="Cambria Math" panose="02040503050406030204" pitchFamily="18" charset="0"/>
                      </a:rPr>
                      <m:t> + </m:t>
                    </m:r>
                    <m:r>
                      <a:rPr lang="en-US" b="1" i="1" dirty="0" smtClean="0">
                        <a:latin typeface="Cambria Math" panose="02040503050406030204" pitchFamily="18" charset="0"/>
                      </a:rPr>
                      <m:t>𝒛</m:t>
                    </m:r>
                    <m:r>
                      <a:rPr lang="en-US" b="1" i="1" dirty="0" smtClean="0">
                        <a:latin typeface="Cambria Math" panose="02040503050406030204" pitchFamily="18" charset="0"/>
                      </a:rPr>
                      <m:t> =</m:t>
                    </m:r>
                    <m:f>
                      <m:fPr>
                        <m:type m:val="lin"/>
                        <m:ctrlPr>
                          <a:rPr lang="en-US" b="1" i="1" dirty="0" smtClean="0">
                            <a:latin typeface="Cambria Math" panose="02040503050406030204" pitchFamily="18" charset="0"/>
                          </a:rPr>
                        </m:ctrlPr>
                      </m:fPr>
                      <m:num>
                        <m:sSub>
                          <m:sSubPr>
                            <m:ctrlPr>
                              <a:rPr lang="en-US" b="1" i="1" dirty="0" smtClean="0">
                                <a:latin typeface="Cambria Math" panose="02040503050406030204" pitchFamily="18" charset="0"/>
                              </a:rPr>
                            </m:ctrlPr>
                          </m:sSubPr>
                          <m:e>
                            <m:r>
                              <a:rPr lang="en-IN" b="1" i="1" dirty="0" smtClean="0">
                                <a:latin typeface="Cambria Math" panose="02040503050406030204" pitchFamily="18" charset="0"/>
                              </a:rPr>
                              <m:t>𝒂</m:t>
                            </m:r>
                          </m:e>
                          <m:sub>
                            <m:r>
                              <a:rPr lang="en-IN" b="1" i="1" dirty="0" smtClean="0">
                                <a:latin typeface="Cambria Math" panose="02040503050406030204" pitchFamily="18" charset="0"/>
                              </a:rPr>
                              <m:t>𝟎</m:t>
                            </m:r>
                          </m:sub>
                        </m:sSub>
                      </m:num>
                      <m:den>
                        <m:r>
                          <a:rPr lang="en-IN" b="1" i="1" dirty="0" smtClean="0">
                            <a:latin typeface="Cambria Math" panose="02040503050406030204" pitchFamily="18" charset="0"/>
                          </a:rPr>
                          <m:t>𝒂</m:t>
                        </m:r>
                      </m:den>
                    </m:f>
                  </m:oMath>
                </a14:m>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The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𝒕</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𝒛</m:t>
                    </m:r>
                    <m:r>
                      <a:rPr lang="en-US" b="1" i="1" dirty="0" smtClean="0">
                        <a:latin typeface="Cambria Math" panose="02040503050406030204" pitchFamily="18" charset="0"/>
                        <a:cs typeface="Times New Roman" panose="02020603050405020304" pitchFamily="18" charset="0"/>
                      </a:rPr>
                      <m:t>)</m:t>
                    </m:r>
                  </m:oMath>
                </a14:m>
                <a:r>
                  <a:rPr lang="en-US" b="1" dirty="0" smtClean="0">
                    <a:latin typeface="Times New Roman" panose="02020603050405020304" pitchFamily="18" charset="0"/>
                    <a:cs typeface="Times New Roman" panose="02020603050405020304" pitchFamily="18" charset="0"/>
                  </a:rPr>
                  <a:t> relationship will be given by                                                       with </a:t>
                </a:r>
                <a14:m>
                  <m:oMath xmlns:m="http://schemas.openxmlformats.org/officeDocument/2006/math">
                    <m:sSub>
                      <m:sSubPr>
                        <m:ctrlPr>
                          <a:rPr lang="en-US" b="1" i="1" smtClean="0">
                            <a:latin typeface="Cambria Math" panose="02040503050406030204" pitchFamily="18" charset="0"/>
                            <a:cs typeface="Times New Roman" panose="02020603050405020304" pitchFamily="18" charset="0"/>
                          </a:rPr>
                        </m:ctrlPr>
                      </m:sSubPr>
                      <m:e>
                        <m:r>
                          <a:rPr lang="en-IN" b="1" i="1" smtClean="0">
                            <a:latin typeface="Cambria Math" panose="02040503050406030204" pitchFamily="18" charset="0"/>
                            <a:cs typeface="Times New Roman" panose="02020603050405020304" pitchFamily="18" charset="0"/>
                          </a:rPr>
                          <m:t>𝒂</m:t>
                        </m:r>
                      </m:e>
                      <m:sub>
                        <m:r>
                          <a:rPr lang="en-IN" b="1" i="1" smtClean="0">
                            <a:latin typeface="Cambria Math" panose="02040503050406030204" pitchFamily="18" charset="0"/>
                            <a:cs typeface="Times New Roman" panose="02020603050405020304" pitchFamily="18" charset="0"/>
                          </a:rPr>
                          <m:t>𝟎</m:t>
                        </m:r>
                      </m:sub>
                    </m:sSub>
                    <m:r>
                      <a:rPr lang="en-IN" b="1" i="1" smtClean="0">
                        <a:latin typeface="Cambria Math" panose="02040503050406030204" pitchFamily="18" charset="0"/>
                        <a:cs typeface="Times New Roman" panose="02020603050405020304" pitchFamily="18" charset="0"/>
                      </a:rPr>
                      <m:t>=</m:t>
                    </m:r>
                    <m:r>
                      <a:rPr lang="en-IN" b="1" i="1" smtClean="0">
                        <a:latin typeface="Cambria Math" panose="02040503050406030204" pitchFamily="18" charset="0"/>
                        <a:cs typeface="Times New Roman" panose="02020603050405020304" pitchFamily="18" charset="0"/>
                      </a:rPr>
                      <m:t>𝟏</m:t>
                    </m:r>
                    <m:r>
                      <a:rPr lang="en-IN" b="1" i="1" smtClean="0">
                        <a:latin typeface="Cambria Math" panose="02040503050406030204" pitchFamily="18" charset="0"/>
                        <a:cs typeface="Times New Roman" panose="02020603050405020304" pitchFamily="18" charset="0"/>
                      </a:rPr>
                      <m:t>.</m:t>
                    </m:r>
                  </m:oMath>
                </a14:m>
                <a:endParaRPr lang="en-IN" b="1"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1607" y="805208"/>
                <a:ext cx="11671853" cy="5529332"/>
              </a:xfrm>
              <a:blipFill rotWithShape="0">
                <a:blip r:embed="rId2"/>
                <a:stretch>
                  <a:fillRect l="-887" t="-1760" r="-1043"/>
                </a:stretch>
              </a:blipFill>
              <a:ln>
                <a:solidFill>
                  <a:srgbClr val="FFFF00"/>
                </a:solidFill>
              </a:ln>
            </p:spPr>
            <p:txBody>
              <a:bodyPr/>
              <a:lstStyle/>
              <a:p>
                <a:r>
                  <a:rPr lang="en-IN">
                    <a:noFill/>
                  </a:rPr>
                  <a:t> </a:t>
                </a:r>
              </a:p>
            </p:txBody>
          </p:sp>
        </mc:Fallback>
      </mc:AlternateContent>
      <p:sp>
        <p:nvSpPr>
          <p:cNvPr id="4" name="Title 1"/>
          <p:cNvSpPr txBox="1">
            <a:spLocks/>
          </p:cNvSpPr>
          <p:nvPr/>
        </p:nvSpPr>
        <p:spPr>
          <a:xfrm>
            <a:off x="281608" y="179595"/>
            <a:ext cx="7205870" cy="496266"/>
          </a:xfrm>
          <a:prstGeom prst="rect">
            <a:avLst/>
          </a:prstGeom>
          <a:solidFill>
            <a:schemeClr val="tx2">
              <a:lumMod val="20000"/>
              <a:lumOff val="80000"/>
            </a:schemeClr>
          </a:solidFill>
          <a:ln w="19050">
            <a:solidFill>
              <a:srgbClr val="00B050"/>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000" b="1" dirty="0">
                <a:solidFill>
                  <a:srgbClr val="C00000"/>
                </a:solidFill>
                <a:latin typeface="Times New Roman" panose="02020603050405020304" pitchFamily="18" charset="0"/>
                <a:cs typeface="Times New Roman" panose="02020603050405020304" pitchFamily="18" charset="0"/>
              </a:rPr>
              <a:t>B</a:t>
            </a:r>
            <a:r>
              <a:rPr lang="en-IN" sz="3000" b="1" dirty="0" smtClean="0">
                <a:solidFill>
                  <a:srgbClr val="C00000"/>
                </a:solidFill>
                <a:latin typeface="Times New Roman" panose="02020603050405020304" pitchFamily="18" charset="0"/>
                <a:cs typeface="Times New Roman" panose="02020603050405020304" pitchFamily="18" charset="0"/>
              </a:rPr>
              <a:t>. Matter Dominated Universe</a:t>
            </a:r>
            <a:endParaRPr lang="en-IN" sz="3000" b="1" dirty="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398643" y="1772490"/>
            <a:ext cx="6997148" cy="2176658"/>
          </a:xfrm>
          <a:prstGeom prst="rect">
            <a:avLst/>
          </a:prstGeom>
        </p:spPr>
      </p:pic>
      <p:pic>
        <p:nvPicPr>
          <p:cNvPr id="6" name="Picture 5"/>
          <p:cNvPicPr>
            <a:picLocks noChangeAspect="1"/>
          </p:cNvPicPr>
          <p:nvPr/>
        </p:nvPicPr>
        <p:blipFill>
          <a:blip r:embed="rId4"/>
          <a:stretch>
            <a:fillRect/>
          </a:stretch>
        </p:blipFill>
        <p:spPr>
          <a:xfrm>
            <a:off x="5728684" y="5088541"/>
            <a:ext cx="4594759" cy="397859"/>
          </a:xfrm>
          <a:prstGeom prst="rect">
            <a:avLst/>
          </a:prstGeom>
        </p:spPr>
      </p:pic>
    </p:spTree>
    <p:extLst>
      <p:ext uri="{BB962C8B-B14F-4D97-AF65-F5344CB8AC3E}">
        <p14:creationId xmlns:p14="http://schemas.microsoft.com/office/powerpoint/2010/main" val="2187228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8539" y="132522"/>
                <a:ext cx="11741426" cy="6347792"/>
              </a:xfrm>
              <a:ln>
                <a:solidFill>
                  <a:srgbClr val="FFFF00"/>
                </a:solidFill>
              </a:ln>
            </p:spPr>
            <p:txBody>
              <a:bodyPr/>
              <a:lstStyle/>
              <a:p>
                <a:pPr algn="just"/>
                <a:r>
                  <a:rPr lang="en-US" b="1" dirty="0" smtClean="0">
                    <a:latin typeface="Times New Roman" panose="02020603050405020304" pitchFamily="18" charset="0"/>
                    <a:cs typeface="Times New Roman" panose="02020603050405020304" pitchFamily="18" charset="0"/>
                  </a:rPr>
                  <a:t>So, the Hubble parameter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𝑯</m:t>
                    </m:r>
                  </m:oMath>
                </a14:m>
                <a:r>
                  <a:rPr lang="en-US" b="1" dirty="0" smtClean="0">
                    <a:latin typeface="Times New Roman" panose="02020603050405020304" pitchFamily="18" charset="0"/>
                    <a:cs typeface="Times New Roman" panose="02020603050405020304" pitchFamily="18" charset="0"/>
                  </a:rPr>
                  <a:t> can be written in terms </a:t>
                </a:r>
                <a:r>
                  <a:rPr lang="en-IN" b="1" dirty="0">
                    <a:latin typeface="Times New Roman" panose="02020603050405020304" pitchFamily="18" charset="0"/>
                    <a:cs typeface="Times New Roman" panose="02020603050405020304" pitchFamily="18" charset="0"/>
                  </a:rPr>
                  <a:t>of redshift </a:t>
                </a:r>
                <a:r>
                  <a:rPr lang="en-IN" b="1" dirty="0" smtClean="0">
                    <a:latin typeface="Times New Roman" panose="02020603050405020304" pitchFamily="18" charset="0"/>
                    <a:cs typeface="Times New Roman" panose="02020603050405020304" pitchFamily="18" charset="0"/>
                  </a:rPr>
                  <a:t>as</a:t>
                </a:r>
              </a:p>
              <a:p>
                <a:pPr marL="0" indent="0">
                  <a:buNone/>
                </a:pPr>
                <a:r>
                  <a:rPr lang="en-IN" b="1" dirty="0">
                    <a:latin typeface="Times New Roman" panose="02020603050405020304" pitchFamily="18" charset="0"/>
                    <a:cs typeface="Times New Roman" panose="02020603050405020304" pitchFamily="18" charset="0"/>
                  </a:rPr>
                  <a:t> </a:t>
                </a:r>
                <a:r>
                  <a:rPr lang="en-IN" b="1" dirty="0" smtClean="0">
                    <a:latin typeface="Times New Roman" panose="02020603050405020304" pitchFamily="18" charset="0"/>
                    <a:cs typeface="Times New Roman" panose="02020603050405020304" pitchFamily="18" charset="0"/>
                  </a:rPr>
                  <a:t>                                                          or                                                                   </a:t>
                </a:r>
              </a:p>
              <a:p>
                <a:pPr marL="0" indent="0" algn="just">
                  <a:buNone/>
                </a:pPr>
                <a:r>
                  <a:rPr lang="en-US" b="1" dirty="0" smtClean="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b="1" i="1" dirty="0" smtClean="0">
                            <a:latin typeface="Cambria Math" panose="02040503050406030204" pitchFamily="18" charset="0"/>
                            <a:cs typeface="Times New Roman" panose="02020603050405020304" pitchFamily="18" charset="0"/>
                          </a:rPr>
                        </m:ctrlPr>
                      </m:sSubPr>
                      <m:e>
                        <m:r>
                          <a:rPr lang="en-IN" b="1" i="1" dirty="0" smtClean="0">
                            <a:latin typeface="Cambria Math" panose="02040503050406030204" pitchFamily="18" charset="0"/>
                            <a:cs typeface="Times New Roman" panose="02020603050405020304" pitchFamily="18" charset="0"/>
                          </a:rPr>
                          <m:t>𝑯</m:t>
                        </m:r>
                      </m:e>
                      <m:sub>
                        <m:r>
                          <a:rPr lang="en-IN" b="1" i="1" dirty="0" smtClean="0">
                            <a:latin typeface="Cambria Math" panose="02040503050406030204" pitchFamily="18" charset="0"/>
                            <a:cs typeface="Times New Roman" panose="02020603050405020304" pitchFamily="18" charset="0"/>
                          </a:rPr>
                          <m:t>𝟎</m:t>
                        </m:r>
                      </m:sub>
                    </m:sSub>
                  </m:oMath>
                </a14:m>
                <a:r>
                  <a:rPr lang="en-US" b="1" dirty="0">
                    <a:latin typeface="Times New Roman" panose="02020603050405020304" pitchFamily="18" charset="0"/>
                    <a:cs typeface="Times New Roman" panose="02020603050405020304" pitchFamily="18" charset="0"/>
                  </a:rPr>
                  <a:t> is the present value of the Hubble parameter</a:t>
                </a:r>
                <a:r>
                  <a:rPr lang="en-US" b="1" dirty="0" smtClean="0">
                    <a:latin typeface="Times New Roman" panose="02020603050405020304" pitchFamily="18"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The following </a:t>
                </a:r>
                <a:r>
                  <a:rPr lang="en-US" b="1" dirty="0" smtClean="0">
                    <a:latin typeface="Times New Roman" panose="02020603050405020304" pitchFamily="18" charset="0"/>
                    <a:cs typeface="Times New Roman" panose="02020603050405020304" pitchFamily="18" charset="0"/>
                  </a:rPr>
                  <a:t>figures show </a:t>
                </a: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dynamical behavior </a:t>
                </a:r>
                <a:r>
                  <a:rPr lang="en-US" b="1" dirty="0">
                    <a:latin typeface="Times New Roman" panose="02020603050405020304" pitchFamily="18" charset="0"/>
                    <a:cs typeface="Times New Roman" panose="02020603050405020304" pitchFamily="18" charset="0"/>
                  </a:rPr>
                  <a:t>of the energy densities in near past and late-time universe. The plots are in terms of redshift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𝒛</m:t>
                    </m:r>
                  </m:oMath>
                </a14:m>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 all </a:t>
                </a:r>
                <a:r>
                  <a:rPr lang="en-US" b="1" dirty="0" smtClean="0">
                    <a:latin typeface="Times New Roman" panose="02020603050405020304" pitchFamily="18" charset="0"/>
                    <a:cs typeface="Times New Roman" panose="02020603050405020304" pitchFamily="18" charset="0"/>
                  </a:rPr>
                  <a:t>cases they </a:t>
                </a:r>
                <a:r>
                  <a:rPr lang="en-US" b="1" dirty="0">
                    <a:latin typeface="Times New Roman" panose="02020603050405020304" pitchFamily="18" charset="0"/>
                    <a:cs typeface="Times New Roman" panose="02020603050405020304" pitchFamily="18" charset="0"/>
                  </a:rPr>
                  <a:t>are decreasing to very small values.</a:t>
                </a:r>
                <a:endParaRPr lang="en-IN" b="1"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8539" y="132522"/>
                <a:ext cx="11741426" cy="6347792"/>
              </a:xfrm>
              <a:blipFill rotWithShape="0">
                <a:blip r:embed="rId2"/>
                <a:stretch>
                  <a:fillRect l="-985" t="-1630" r="-1037"/>
                </a:stretch>
              </a:blipFill>
              <a:ln>
                <a:solidFill>
                  <a:srgbClr val="FFFF00"/>
                </a:solidFill>
              </a:ln>
            </p:spPr>
            <p:txBody>
              <a:bodyPr/>
              <a:lstStyle/>
              <a:p>
                <a:r>
                  <a:rPr lang="en-IN">
                    <a:noFill/>
                  </a:rPr>
                  <a:t> </a:t>
                </a:r>
              </a:p>
            </p:txBody>
          </p:sp>
        </mc:Fallback>
      </mc:AlternateContent>
      <p:pic>
        <p:nvPicPr>
          <p:cNvPr id="4" name="Picture 3"/>
          <p:cNvPicPr>
            <a:picLocks noChangeAspect="1"/>
          </p:cNvPicPr>
          <p:nvPr/>
        </p:nvPicPr>
        <p:blipFill>
          <a:blip r:embed="rId3"/>
          <a:stretch>
            <a:fillRect/>
          </a:stretch>
        </p:blipFill>
        <p:spPr>
          <a:xfrm>
            <a:off x="1143938" y="709715"/>
            <a:ext cx="3860557" cy="527662"/>
          </a:xfrm>
          <a:prstGeom prst="rect">
            <a:avLst/>
          </a:prstGeom>
        </p:spPr>
      </p:pic>
      <p:pic>
        <p:nvPicPr>
          <p:cNvPr id="5" name="Picture 4"/>
          <p:cNvPicPr>
            <a:picLocks noChangeAspect="1"/>
          </p:cNvPicPr>
          <p:nvPr/>
        </p:nvPicPr>
        <p:blipFill>
          <a:blip r:embed="rId4"/>
          <a:stretch>
            <a:fillRect/>
          </a:stretch>
        </p:blipFill>
        <p:spPr>
          <a:xfrm>
            <a:off x="6379660" y="611858"/>
            <a:ext cx="3551375" cy="723375"/>
          </a:xfrm>
          <a:prstGeom prst="rect">
            <a:avLst/>
          </a:prstGeom>
        </p:spPr>
      </p:pic>
      <p:pic>
        <p:nvPicPr>
          <p:cNvPr id="6" name="Picture 5"/>
          <p:cNvPicPr>
            <a:picLocks noChangeAspect="1"/>
          </p:cNvPicPr>
          <p:nvPr/>
        </p:nvPicPr>
        <p:blipFill>
          <a:blip r:embed="rId5"/>
          <a:stretch>
            <a:fillRect/>
          </a:stretch>
        </p:blipFill>
        <p:spPr>
          <a:xfrm>
            <a:off x="238539" y="2920595"/>
            <a:ext cx="11741426" cy="3559719"/>
          </a:xfrm>
          <a:prstGeom prst="rect">
            <a:avLst/>
          </a:prstGeom>
          <a:ln>
            <a:solidFill>
              <a:srgbClr val="FFFF00"/>
            </a:solidFill>
          </a:ln>
        </p:spPr>
      </p:pic>
    </p:spTree>
    <p:extLst>
      <p:ext uri="{BB962C8B-B14F-4D97-AF65-F5344CB8AC3E}">
        <p14:creationId xmlns:p14="http://schemas.microsoft.com/office/powerpoint/2010/main" val="3203218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38" y="113334"/>
            <a:ext cx="2806149" cy="695049"/>
          </a:xfrm>
          <a:solidFill>
            <a:schemeClr val="accent5">
              <a:lumMod val="40000"/>
              <a:lumOff val="60000"/>
            </a:schemeClr>
          </a:solidFill>
          <a:ln w="38100">
            <a:solidFill>
              <a:srgbClr val="00B050"/>
            </a:solid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a:normAutofit/>
          </a:bodyPr>
          <a:lstStyle/>
          <a:p>
            <a:r>
              <a:rPr lang="en-IN" sz="3900" b="1" dirty="0" smtClean="0">
                <a:solidFill>
                  <a:srgbClr val="0070C0"/>
                </a:solidFill>
                <a:latin typeface="Times New Roman" panose="02020603050405020304" pitchFamily="18" charset="0"/>
                <a:cs typeface="Times New Roman" panose="02020603050405020304" pitchFamily="18" charset="0"/>
              </a:rPr>
              <a:t>OUTLINES</a:t>
            </a:r>
            <a:endParaRPr lang="en-IN" sz="39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2338" y="927652"/>
                <a:ext cx="11870635" cy="5552661"/>
              </a:xfrm>
              <a:ln w="28575">
                <a:solidFill>
                  <a:srgbClr val="FFFF00"/>
                </a:solidFill>
              </a:ln>
            </p:spPr>
            <p:txBody>
              <a:bodyPr>
                <a:noAutofit/>
              </a:bodyPr>
              <a:lstStyle/>
              <a:p>
                <a:pPr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In view of late-time cosmic acceleration, a dark energy cosmological model is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revisited.</a:t>
                </a:r>
              </a:p>
              <a:p>
                <a:pPr algn="just"/>
                <a:r>
                  <a:rPr lang="en-US" sz="2400" b="1" dirty="0" smtClean="0">
                    <a:solidFill>
                      <a:srgbClr val="7030A0"/>
                    </a:solidFill>
                    <a:latin typeface="Times New Roman" panose="02020603050405020304" pitchFamily="18" charset="0"/>
                    <a:cs typeface="Times New Roman" panose="02020603050405020304" pitchFamily="18" charset="0"/>
                  </a:rPr>
                  <a:t>Exact </a:t>
                </a:r>
                <a:r>
                  <a:rPr lang="en-US" sz="2400" b="1" dirty="0">
                    <a:solidFill>
                      <a:srgbClr val="7030A0"/>
                    </a:solidFill>
                    <a:latin typeface="Times New Roman" panose="02020603050405020304" pitchFamily="18" charset="0"/>
                    <a:cs typeface="Times New Roman" panose="02020603050405020304" pitchFamily="18" charset="0"/>
                  </a:rPr>
                  <a:t>solution </a:t>
                </a:r>
                <a:r>
                  <a:rPr lang="en-US" sz="2400" b="1" dirty="0" smtClean="0">
                    <a:solidFill>
                      <a:srgbClr val="7030A0"/>
                    </a:solidFill>
                    <a:latin typeface="Times New Roman" panose="02020603050405020304" pitchFamily="18" charset="0"/>
                    <a:cs typeface="Times New Roman" panose="02020603050405020304" pitchFamily="18" charset="0"/>
                  </a:rPr>
                  <a:t>of Einstein field </a:t>
                </a:r>
                <a:r>
                  <a:rPr lang="en-US" sz="2400" b="1" dirty="0">
                    <a:solidFill>
                      <a:srgbClr val="7030A0"/>
                    </a:solidFill>
                    <a:latin typeface="Times New Roman" panose="02020603050405020304" pitchFamily="18" charset="0"/>
                    <a:cs typeface="Times New Roman" panose="02020603050405020304" pitchFamily="18" charset="0"/>
                  </a:rPr>
                  <a:t>equations (EFEs) is derived in a homogeneous isotropic background </a:t>
                </a:r>
                <a:r>
                  <a:rPr lang="en-US" sz="2400" b="1" dirty="0" smtClean="0">
                    <a:solidFill>
                      <a:srgbClr val="7030A0"/>
                    </a:solidFill>
                    <a:latin typeface="Times New Roman" panose="02020603050405020304" pitchFamily="18" charset="0"/>
                    <a:cs typeface="Times New Roman" panose="02020603050405020304" pitchFamily="18" charset="0"/>
                  </a:rPr>
                  <a:t>in general relativity by considering Einstein’s cosmological constant as a candidate of dark energy.</a:t>
                </a:r>
              </a:p>
              <a:p>
                <a:pPr algn="just"/>
                <a:r>
                  <a:rPr lang="en-US" sz="2400" b="1" dirty="0" smtClean="0">
                    <a:solidFill>
                      <a:srgbClr val="FF0000"/>
                    </a:solidFill>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solution procedure is adopted, in a model independent way (or the </a:t>
                </a:r>
                <a:r>
                  <a:rPr lang="en-US" sz="2400" b="1" dirty="0" smtClean="0">
                    <a:solidFill>
                      <a:srgbClr val="FF0000"/>
                    </a:solidFill>
                    <a:latin typeface="Times New Roman" panose="02020603050405020304" pitchFamily="18" charset="0"/>
                    <a:cs typeface="Times New Roman" panose="02020603050405020304" pitchFamily="18" charset="0"/>
                  </a:rPr>
                  <a:t>cosmological parametrization). A </a:t>
                </a:r>
                <a:r>
                  <a:rPr lang="en-US" sz="2400" b="1" dirty="0">
                    <a:solidFill>
                      <a:srgbClr val="FF0000"/>
                    </a:solidFill>
                    <a:latin typeface="Times New Roman" panose="02020603050405020304" pitchFamily="18" charset="0"/>
                    <a:cs typeface="Times New Roman" panose="02020603050405020304" pitchFamily="18" charset="0"/>
                  </a:rPr>
                  <a:t>simple </a:t>
                </a:r>
                <a:r>
                  <a:rPr lang="en-US" sz="2400" b="1" i="1" u="sng" dirty="0">
                    <a:solidFill>
                      <a:srgbClr val="002060"/>
                    </a:solidFill>
                    <a:latin typeface="Times New Roman" panose="02020603050405020304" pitchFamily="18" charset="0"/>
                    <a:cs typeface="Times New Roman" panose="02020603050405020304" pitchFamily="18" charset="0"/>
                  </a:rPr>
                  <a:t>parametrization of the Hubble parameter (H</a:t>
                </a:r>
                <a:r>
                  <a:rPr lang="en-US" sz="2400" b="1" i="1" u="sng" dirty="0" smtClean="0">
                    <a:solidFill>
                      <a:srgbClr val="002060"/>
                    </a:solidFill>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 is considered resulting an </a:t>
                </a:r>
                <a:r>
                  <a:rPr lang="en-US" sz="2400" b="1" dirty="0">
                    <a:solidFill>
                      <a:srgbClr val="FF0000"/>
                    </a:solidFill>
                    <a:latin typeface="Times New Roman" panose="02020603050405020304" pitchFamily="18" charset="0"/>
                    <a:cs typeface="Times New Roman" panose="02020603050405020304" pitchFamily="18" charset="0"/>
                  </a:rPr>
                  <a:t>exponential </a:t>
                </a:r>
                <a:r>
                  <a:rPr lang="en-US" sz="2400" b="1" dirty="0" smtClean="0">
                    <a:solidFill>
                      <a:srgbClr val="FF0000"/>
                    </a:solidFill>
                    <a:latin typeface="Times New Roman" panose="02020603050405020304" pitchFamily="18" charset="0"/>
                    <a:cs typeface="Times New Roman" panose="02020603050405020304" pitchFamily="18" charset="0"/>
                  </a:rPr>
                  <a:t>type of evolution </a:t>
                </a:r>
                <a:r>
                  <a:rPr lang="en-US" sz="2400" b="1" dirty="0">
                    <a:solidFill>
                      <a:srgbClr val="FF0000"/>
                    </a:solidFill>
                    <a:latin typeface="Times New Roman" panose="02020603050405020304" pitchFamily="18" charset="0"/>
                    <a:cs typeface="Times New Roman" panose="02020603050405020304" pitchFamily="18" charset="0"/>
                  </a:rPr>
                  <a:t>of the scale factor (</a:t>
                </a:r>
                <a14:m>
                  <m:oMath xmlns:m="http://schemas.openxmlformats.org/officeDocument/2006/math">
                    <m:r>
                      <a:rPr lang="en-US" sz="2400" b="1" i="1" dirty="0" smtClean="0">
                        <a:solidFill>
                          <a:srgbClr val="FF0000"/>
                        </a:solidFill>
                        <a:latin typeface="Cambria Math" panose="02040503050406030204" pitchFamily="18" charset="0"/>
                        <a:cs typeface="Times New Roman" panose="02020603050405020304" pitchFamily="18" charset="0"/>
                      </a:rPr>
                      <m:t>𝒂</m:t>
                    </m:r>
                  </m:oMath>
                </a14:m>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and also </a:t>
                </a:r>
                <a:r>
                  <a:rPr lang="en-US" sz="2400" b="1" dirty="0">
                    <a:solidFill>
                      <a:srgbClr val="FF0000"/>
                    </a:solidFill>
                    <a:latin typeface="Times New Roman" panose="02020603050405020304" pitchFamily="18" charset="0"/>
                    <a:cs typeface="Times New Roman" panose="02020603050405020304" pitchFamily="18" charset="0"/>
                  </a:rPr>
                  <a:t>shows a negative value of deceleration parameter at the present time with a signature </a:t>
                </a:r>
                <a:r>
                  <a:rPr lang="en-US" sz="2400" b="1" dirty="0" smtClean="0">
                    <a:solidFill>
                      <a:srgbClr val="FF0000"/>
                    </a:solidFill>
                    <a:latin typeface="Times New Roman" panose="02020603050405020304" pitchFamily="18" charset="0"/>
                    <a:cs typeface="Times New Roman" panose="02020603050405020304" pitchFamily="18" charset="0"/>
                  </a:rPr>
                  <a:t>flip from </a:t>
                </a:r>
                <a:r>
                  <a:rPr lang="en-US" sz="2400" b="1" dirty="0">
                    <a:solidFill>
                      <a:srgbClr val="FF0000"/>
                    </a:solidFill>
                    <a:latin typeface="Times New Roman" panose="02020603050405020304" pitchFamily="18" charset="0"/>
                    <a:cs typeface="Times New Roman" panose="02020603050405020304" pitchFamily="18" charset="0"/>
                  </a:rPr>
                  <a:t>early deceleration to late </a:t>
                </a:r>
                <a:r>
                  <a:rPr lang="en-US" sz="2400" b="1" dirty="0" smtClean="0">
                    <a:solidFill>
                      <a:srgbClr val="FF0000"/>
                    </a:solidFill>
                    <a:latin typeface="Times New Roman" panose="02020603050405020304" pitchFamily="18" charset="0"/>
                    <a:cs typeface="Times New Roman" panose="02020603050405020304" pitchFamily="18" charset="0"/>
                  </a:rPr>
                  <a:t>acceleration.</a:t>
                </a:r>
              </a:p>
              <a:p>
                <a:pPr algn="just"/>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Cosmological </a:t>
                </a:r>
                <a:r>
                  <a:rPr lang="en-US" sz="2400" b="1" dirty="0">
                    <a:solidFill>
                      <a:schemeClr val="accent6">
                        <a:lumMod val="75000"/>
                      </a:schemeClr>
                    </a:solidFill>
                    <a:latin typeface="Times New Roman" panose="02020603050405020304" pitchFamily="18" charset="0"/>
                    <a:cs typeface="Times New Roman" panose="02020603050405020304" pitchFamily="18" charset="0"/>
                  </a:rPr>
                  <a:t>dynamics of the model obtained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have been </a:t>
                </a:r>
                <a:r>
                  <a:rPr lang="en-US" sz="2400" b="1" dirty="0">
                    <a:solidFill>
                      <a:schemeClr val="accent6">
                        <a:lumMod val="75000"/>
                      </a:schemeClr>
                    </a:solidFill>
                    <a:latin typeface="Times New Roman" panose="02020603050405020304" pitchFamily="18" charset="0"/>
                    <a:cs typeface="Times New Roman" panose="02020603050405020304" pitchFamily="18" charset="0"/>
                  </a:rPr>
                  <a:t>discussed illustratively for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different </a:t>
                </a:r>
                <a:r>
                  <a:rPr lang="en-US" sz="2400" b="1" dirty="0">
                    <a:solidFill>
                      <a:schemeClr val="accent6">
                        <a:lumMod val="75000"/>
                      </a:schemeClr>
                    </a:solidFill>
                    <a:latin typeface="Times New Roman" panose="02020603050405020304" pitchFamily="18" charset="0"/>
                    <a:cs typeface="Times New Roman" panose="02020603050405020304" pitchFamily="18" charset="0"/>
                  </a:rPr>
                  <a:t>phases of the evolution of the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universe. The evolution of cosmological </a:t>
                </a:r>
                <a:r>
                  <a:rPr lang="en-US" sz="2400" b="1" dirty="0">
                    <a:solidFill>
                      <a:schemeClr val="accent6">
                        <a:lumMod val="75000"/>
                      </a:schemeClr>
                    </a:solidFill>
                    <a:latin typeface="Times New Roman" panose="02020603050405020304" pitchFamily="18" charset="0"/>
                    <a:cs typeface="Times New Roman" panose="02020603050405020304" pitchFamily="18" charset="0"/>
                  </a:rPr>
                  <a:t>parameters are shown graphically for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flat </a:t>
                </a:r>
                <a:r>
                  <a:rPr lang="en-US" sz="2400" b="1" dirty="0">
                    <a:solidFill>
                      <a:schemeClr val="accent6">
                        <a:lumMod val="75000"/>
                      </a:schemeClr>
                    </a:solidFill>
                    <a:latin typeface="Times New Roman" panose="02020603050405020304" pitchFamily="18" charset="0"/>
                    <a:cs typeface="Times New Roman" panose="02020603050405020304" pitchFamily="18" charset="0"/>
                  </a:rPr>
                  <a:t>and closed cases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of FLRW </a:t>
                </a:r>
                <a:r>
                  <a:rPr lang="en-US" sz="2400" b="1" dirty="0">
                    <a:solidFill>
                      <a:schemeClr val="accent6">
                        <a:lumMod val="75000"/>
                      </a:schemeClr>
                    </a:solidFill>
                    <a:latin typeface="Times New Roman" panose="02020603050405020304" pitchFamily="18" charset="0"/>
                    <a:cs typeface="Times New Roman" panose="02020603050405020304" pitchFamily="18" charset="0"/>
                  </a:rPr>
                  <a:t>space-time for the presented model (open case is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incompatible in this </a:t>
                </a:r>
                <a:r>
                  <a:rPr lang="en-US" sz="2400" b="1" dirty="0">
                    <a:solidFill>
                      <a:schemeClr val="accent6">
                        <a:lumMod val="75000"/>
                      </a:schemeClr>
                    </a:solidFill>
                    <a:latin typeface="Times New Roman" panose="02020603050405020304" pitchFamily="18" charset="0"/>
                    <a:cs typeface="Times New Roman" panose="02020603050405020304" pitchFamily="18" charset="0"/>
                  </a:rPr>
                  <a:t>scenario</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t>
                </a:r>
              </a:p>
              <a:p>
                <a:pPr algn="just"/>
                <a:r>
                  <a:rPr lang="en-US" sz="2400" b="1" dirty="0" smtClean="0">
                    <a:solidFill>
                      <a:srgbClr val="AE1281"/>
                    </a:solidFill>
                    <a:latin typeface="Times New Roman" panose="02020603050405020304" pitchFamily="18" charset="0"/>
                    <a:cs typeface="Times New Roman" panose="02020603050405020304" pitchFamily="18" charset="0"/>
                  </a:rPr>
                  <a:t>We </a:t>
                </a:r>
                <a:r>
                  <a:rPr lang="en-US" sz="2400" b="1" dirty="0">
                    <a:solidFill>
                      <a:srgbClr val="AE1281"/>
                    </a:solidFill>
                    <a:latin typeface="Times New Roman" panose="02020603050405020304" pitchFamily="18" charset="0"/>
                    <a:cs typeface="Times New Roman" panose="02020603050405020304" pitchFamily="18" charset="0"/>
                  </a:rPr>
                  <a:t>have also constrained our model parameters with the updated (</a:t>
                </a:r>
                <a:r>
                  <a:rPr lang="en-US" sz="2400" b="1" dirty="0" smtClean="0">
                    <a:solidFill>
                      <a:srgbClr val="AE1281"/>
                    </a:solidFill>
                    <a:latin typeface="Times New Roman" panose="02020603050405020304" pitchFamily="18" charset="0"/>
                    <a:cs typeface="Times New Roman" panose="02020603050405020304" pitchFamily="18" charset="0"/>
                  </a:rPr>
                  <a:t>36 </a:t>
                </a:r>
                <a:r>
                  <a:rPr lang="en-IN" sz="2400" b="1" dirty="0" smtClean="0">
                    <a:solidFill>
                      <a:srgbClr val="AE1281"/>
                    </a:solidFill>
                    <a:latin typeface="Times New Roman" panose="02020603050405020304" pitchFamily="18" charset="0"/>
                    <a:cs typeface="Times New Roman" panose="02020603050405020304" pitchFamily="18" charset="0"/>
                  </a:rPr>
                  <a:t>points</a:t>
                </a:r>
                <a:r>
                  <a:rPr lang="en-IN" sz="2400" b="1" dirty="0">
                    <a:solidFill>
                      <a:srgbClr val="AE1281"/>
                    </a:solidFill>
                    <a:latin typeface="Times New Roman" panose="02020603050405020304" pitchFamily="18" charset="0"/>
                    <a:cs typeface="Times New Roman" panose="02020603050405020304" pitchFamily="18" charset="0"/>
                  </a:rPr>
                  <a:t>) observational Hubble dataset.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2338" y="927652"/>
                <a:ext cx="11870635" cy="5552661"/>
              </a:xfrm>
              <a:blipFill rotWithShape="0">
                <a:blip r:embed="rId2"/>
                <a:stretch>
                  <a:fillRect l="-615" t="-1310" r="-615" b="-1965"/>
                </a:stretch>
              </a:blipFill>
              <a:ln w="28575">
                <a:solidFill>
                  <a:srgbClr val="FFFF00"/>
                </a:solidFill>
              </a:ln>
            </p:spPr>
            <p:txBody>
              <a:bodyPr/>
              <a:lstStyle/>
              <a:p>
                <a:r>
                  <a:rPr lang="en-IN">
                    <a:noFill/>
                  </a:rPr>
                  <a:t> </a:t>
                </a:r>
              </a:p>
            </p:txBody>
          </p:sp>
        </mc:Fallback>
      </mc:AlternateContent>
    </p:spTree>
    <p:extLst>
      <p:ext uri="{BB962C8B-B14F-4D97-AF65-F5344CB8AC3E}">
        <p14:creationId xmlns:p14="http://schemas.microsoft.com/office/powerpoint/2010/main" val="2064982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5225" y="184125"/>
            <a:ext cx="11621732" cy="3446970"/>
          </a:xfrm>
          <a:prstGeom prst="rect">
            <a:avLst/>
          </a:prstGeom>
          <a:ln>
            <a:solidFill>
              <a:srgbClr val="FFFF00"/>
            </a:solidFill>
          </a:ln>
        </p:spPr>
      </p:pic>
      <mc:AlternateContent xmlns:mc="http://schemas.openxmlformats.org/markup-compatibility/2006" xmlns:a14="http://schemas.microsoft.com/office/drawing/2010/main">
        <mc:Choice Requires="a14">
          <p:sp>
            <p:nvSpPr>
              <p:cNvPr id="6" name="Rectangle 5"/>
              <p:cNvSpPr/>
              <p:nvPr/>
            </p:nvSpPr>
            <p:spPr>
              <a:xfrm>
                <a:off x="305225" y="3631095"/>
                <a:ext cx="11621732" cy="2677656"/>
              </a:xfrm>
              <a:prstGeom prst="rect">
                <a:avLst/>
              </a:prstGeom>
              <a:ln>
                <a:solidFill>
                  <a:srgbClr val="FFFF00"/>
                </a:solidFill>
              </a:ln>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From these </a:t>
                </a:r>
                <a:r>
                  <a:rPr lang="en-US" sz="2800" b="1" dirty="0" smtClean="0">
                    <a:latin typeface="Times New Roman" panose="02020603050405020304" pitchFamily="18" charset="0"/>
                    <a:cs typeface="Times New Roman" panose="02020603050405020304" pitchFamily="18" charset="0"/>
                  </a:rPr>
                  <a:t>figures</a:t>
                </a:r>
                <a:r>
                  <a:rPr lang="en-US" sz="2800" b="1" dirty="0">
                    <a:latin typeface="Times New Roman" panose="02020603050405020304" pitchFamily="18" charset="0"/>
                    <a:cs typeface="Times New Roman" panose="02020603050405020304" pitchFamily="18" charset="0"/>
                  </a:rPr>
                  <a:t>, we observe that the energy density of dark energy is negative in the past for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𝒏</m:t>
                    </m:r>
                    <m:r>
                      <a:rPr lang="en-US" sz="2800" b="1" i="1" dirty="0" smtClean="0">
                        <a:latin typeface="Cambria Math" panose="02040503050406030204" pitchFamily="18" charset="0"/>
                        <a:cs typeface="Times New Roman" panose="02020603050405020304" pitchFamily="18" charset="0"/>
                      </a:rPr>
                      <m:t> = </m:t>
                    </m:r>
                    <m:r>
                      <a:rPr lang="en-US" sz="2800" b="1" i="1" dirty="0" smtClean="0">
                        <a:latin typeface="Cambria Math" panose="02040503050406030204" pitchFamily="18" charset="0"/>
                        <a:cs typeface="Times New Roman" panose="02020603050405020304" pitchFamily="18" charset="0"/>
                      </a:rPr>
                      <m:t>𝟏</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𝟔𝟑</m:t>
                    </m:r>
                  </m:oMath>
                </a14:m>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for </a:t>
                </a:r>
                <a:r>
                  <a:rPr lang="en-US" sz="2800" b="1" dirty="0" smtClean="0">
                    <a:latin typeface="Times New Roman" panose="02020603050405020304" pitchFamily="18" charset="0"/>
                    <a:cs typeface="Times New Roman" panose="02020603050405020304" pitchFamily="18" charset="0"/>
                  </a:rPr>
                  <a:t>both flat </a:t>
                </a:r>
                <a:r>
                  <a:rPr lang="en-US" sz="2800" b="1" dirty="0">
                    <a:latin typeface="Times New Roman" panose="02020603050405020304" pitchFamily="18" charset="0"/>
                    <a:cs typeface="Times New Roman" panose="02020603050405020304" pitchFamily="18" charset="0"/>
                  </a:rPr>
                  <a:t>and closed cases but remains positive for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𝒏</m:t>
                    </m:r>
                    <m:r>
                      <a:rPr lang="en-US" sz="2800" b="1" i="1" dirty="0" smtClean="0">
                        <a:latin typeface="Cambria Math" panose="02040503050406030204" pitchFamily="18" charset="0"/>
                        <a:cs typeface="Times New Roman" panose="02020603050405020304" pitchFamily="18" charset="0"/>
                      </a:rPr>
                      <m:t> = </m:t>
                    </m:r>
                    <m:r>
                      <a:rPr lang="en-US" sz="2800" b="1" i="1" dirty="0" smtClean="0">
                        <a:latin typeface="Cambria Math" panose="02040503050406030204" pitchFamily="18" charset="0"/>
                        <a:cs typeface="Times New Roman" panose="02020603050405020304" pitchFamily="18" charset="0"/>
                      </a:rPr>
                      <m:t>𝟏</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𝟐𝟑</m:t>
                    </m:r>
                    <m:r>
                      <a:rPr lang="en-US" sz="2800" b="1" i="1" dirty="0">
                        <a:latin typeface="Cambria Math" panose="02040503050406030204" pitchFamily="18" charset="0"/>
                        <a:cs typeface="Times New Roman" panose="02020603050405020304" pitchFamily="18" charset="0"/>
                      </a:rPr>
                      <m:t>, </m:t>
                    </m:r>
                    <m:r>
                      <a:rPr lang="en-US" sz="2800" b="1" i="1" dirty="0" smtClean="0">
                        <a:latin typeface="Cambria Math" panose="02040503050406030204" pitchFamily="18" charset="0"/>
                        <a:cs typeface="Times New Roman" panose="02020603050405020304" pitchFamily="18" charset="0"/>
                      </a:rPr>
                      <m:t>𝟏</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𝟒𝟑</m:t>
                    </m:r>
                  </m:oMath>
                </a14:m>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implying that the value of the model parameter must </a:t>
                </a:r>
                <a:r>
                  <a:rPr lang="en-US" sz="2800" b="1" dirty="0" smtClean="0">
                    <a:latin typeface="Times New Roman" panose="02020603050405020304" pitchFamily="18" charset="0"/>
                    <a:cs typeface="Times New Roman" panose="02020603050405020304" pitchFamily="18" charset="0"/>
                  </a:rPr>
                  <a:t>be chosen </a:t>
                </a:r>
                <a:r>
                  <a:rPr lang="en-US" sz="2800" b="1" dirty="0">
                    <a:latin typeface="Times New Roman" panose="02020603050405020304" pitchFamily="18" charset="0"/>
                    <a:cs typeface="Times New Roman" panose="02020603050405020304" pitchFamily="18" charset="0"/>
                  </a:rPr>
                  <a:t>carefully for which we constrain the value of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𝒏</m:t>
                    </m:r>
                  </m:oMath>
                </a14:m>
                <a:r>
                  <a:rPr lang="en-US" sz="2800" b="1" dirty="0">
                    <a:latin typeface="Times New Roman" panose="02020603050405020304" pitchFamily="18" charset="0"/>
                    <a:cs typeface="Times New Roman" panose="02020603050405020304" pitchFamily="18" charset="0"/>
                  </a:rPr>
                  <a:t> with any observational datasets. In the following section, </a:t>
                </a:r>
                <a:r>
                  <a:rPr lang="en-US" sz="2800" b="1" dirty="0" smtClean="0">
                    <a:latin typeface="Times New Roman" panose="02020603050405020304" pitchFamily="18" charset="0"/>
                    <a:cs typeface="Times New Roman" panose="02020603050405020304" pitchFamily="18" charset="0"/>
                  </a:rPr>
                  <a:t>we discuss </a:t>
                </a:r>
                <a:r>
                  <a:rPr lang="en-US" sz="2800" b="1" dirty="0">
                    <a:latin typeface="Times New Roman" panose="02020603050405020304" pitchFamily="18" charset="0"/>
                    <a:cs typeface="Times New Roman" panose="02020603050405020304" pitchFamily="18" charset="0"/>
                  </a:rPr>
                  <a:t>the phase transition scenario and perform the observational analysis.</a:t>
                </a:r>
                <a:endParaRPr lang="en-IN" sz="2800" b="1"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5225" y="3631095"/>
                <a:ext cx="11621732" cy="2677656"/>
              </a:xfrm>
              <a:prstGeom prst="rect">
                <a:avLst/>
              </a:prstGeom>
              <a:blipFill rotWithShape="0">
                <a:blip r:embed="rId3"/>
                <a:stretch>
                  <a:fillRect l="-995" t="-2268" r="-995" b="-5215"/>
                </a:stretch>
              </a:blipFill>
              <a:ln>
                <a:solidFill>
                  <a:srgbClr val="FFFF00"/>
                </a:solidFill>
              </a:ln>
            </p:spPr>
            <p:txBody>
              <a:bodyPr/>
              <a:lstStyle/>
              <a:p>
                <a:r>
                  <a:rPr lang="en-IN">
                    <a:noFill/>
                  </a:rPr>
                  <a:t> </a:t>
                </a:r>
              </a:p>
            </p:txBody>
          </p:sp>
        </mc:Fallback>
      </mc:AlternateContent>
    </p:spTree>
    <p:extLst>
      <p:ext uri="{BB962C8B-B14F-4D97-AF65-F5344CB8AC3E}">
        <p14:creationId xmlns:p14="http://schemas.microsoft.com/office/powerpoint/2010/main" val="1445803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1607" y="805208"/>
                <a:ext cx="11671853" cy="5529332"/>
              </a:xfrm>
              <a:ln>
                <a:solidFill>
                  <a:srgbClr val="FFFF00"/>
                </a:solidFill>
              </a:ln>
            </p:spPr>
            <p:txBody>
              <a:bodyPr>
                <a:noAutofit/>
              </a:bodyPr>
              <a:lstStyle/>
              <a:p>
                <a:pPr algn="just"/>
                <a:r>
                  <a:rPr lang="en-US" b="1" dirty="0" smtClean="0">
                    <a:latin typeface="Times New Roman" panose="02020603050405020304" pitchFamily="18" charset="0"/>
                    <a:cs typeface="Times New Roman" panose="02020603050405020304" pitchFamily="18" charset="0"/>
                  </a:rPr>
                  <a:t>The parametrization of Hubble parameter we considered here, shows a signature flip </a:t>
                </a:r>
                <a:r>
                  <a:rPr lang="en-US" b="1" dirty="0">
                    <a:latin typeface="Times New Roman" panose="02020603050405020304" pitchFamily="18" charset="0"/>
                    <a:cs typeface="Times New Roman" panose="02020603050405020304" pitchFamily="18" charset="0"/>
                  </a:rPr>
                  <a:t>from early </a:t>
                </a:r>
                <a:r>
                  <a:rPr lang="en-US" b="1" dirty="0" smtClean="0">
                    <a:latin typeface="Times New Roman" panose="02020603050405020304" pitchFamily="18" charset="0"/>
                    <a:cs typeface="Times New Roman" panose="02020603050405020304" pitchFamily="18" charset="0"/>
                  </a:rPr>
                  <a:t>decelerating phase </a:t>
                </a:r>
                <a:r>
                  <a:rPr lang="en-US" b="1" dirty="0">
                    <a:latin typeface="Times New Roman" panose="02020603050405020304" pitchFamily="18" charset="0"/>
                    <a:cs typeface="Times New Roman" panose="02020603050405020304" pitchFamily="18" charset="0"/>
                  </a:rPr>
                  <a:t>to late accelerating phase. </a:t>
                </a:r>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Recent </a:t>
                </a:r>
                <a:r>
                  <a:rPr lang="en-US" b="1" dirty="0">
                    <a:latin typeface="Times New Roman" panose="02020603050405020304" pitchFamily="18" charset="0"/>
                    <a:cs typeface="Times New Roman" panose="02020603050405020304" pitchFamily="18" charset="0"/>
                  </a:rPr>
                  <a:t>observation depict that the phase transition occurred around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𝒛</m:t>
                    </m:r>
                    <m:r>
                      <a:rPr lang="en-IN" b="1" i="1" dirty="0" smtClean="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𝟎</m:t>
                    </m:r>
                    <m:r>
                      <a:rPr lang="en-IN" b="1" i="1" dirty="0" smtClean="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𝟕</m:t>
                    </m:r>
                  </m:oMath>
                </a14:m>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The choice </a:t>
                </a:r>
                <a:r>
                  <a:rPr lang="en-US" b="1" dirty="0">
                    <a:latin typeface="Times New Roman" panose="02020603050405020304" pitchFamily="18" charset="0"/>
                    <a:cs typeface="Times New Roman" panose="02020603050405020304" pitchFamily="18" charset="0"/>
                  </a:rPr>
                  <a:t>of the model parameter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𝟏</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𝟒𝟑</m:t>
                    </m:r>
                  </m:oMath>
                </a14:m>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is in good agreement with </a:t>
                </a:r>
                <a:r>
                  <a:rPr lang="en-US" b="1" dirty="0" smtClean="0">
                    <a:latin typeface="Times New Roman" panose="02020603050405020304" pitchFamily="18" charset="0"/>
                    <a:cs typeface="Times New Roman" panose="02020603050405020304" pitchFamily="18" charset="0"/>
                  </a:rPr>
                  <a:t>this.</a:t>
                </a:r>
              </a:p>
              <a:p>
                <a:pPr algn="just"/>
                <a:r>
                  <a:rPr lang="en-US" b="1" dirty="0" smtClean="0">
                    <a:latin typeface="Times New Roman" panose="02020603050405020304" pitchFamily="18" charset="0"/>
                    <a:cs typeface="Times New Roman" panose="02020603050405020304" pitchFamily="18" charset="0"/>
                  </a:rPr>
                  <a:t>The plot for the deceleration </a:t>
                </a:r>
                <a:r>
                  <a:rPr lang="en-US" b="1" dirty="0">
                    <a:latin typeface="Times New Roman" panose="02020603050405020304" pitchFamily="18" charset="0"/>
                    <a:cs typeface="Times New Roman" panose="02020603050405020304" pitchFamily="18" charset="0"/>
                  </a:rPr>
                  <a:t>parameter </a:t>
                </a:r>
                <a:r>
                  <a:rPr lang="en-US" b="1" dirty="0" smtClean="0">
                    <a:latin typeface="Times New Roman" panose="02020603050405020304" pitchFamily="18" charset="0"/>
                    <a:cs typeface="Times New Roman" panose="02020603050405020304" pitchFamily="18" charset="0"/>
                  </a:rPr>
                  <a:t>vs. redshift </a:t>
                </a:r>
                <a:r>
                  <a:rPr lang="en-US" b="1" dirty="0">
                    <a:latin typeface="Times New Roman" panose="02020603050405020304" pitchFamily="18" charset="0"/>
                    <a:cs typeface="Times New Roman" panose="02020603050405020304" pitchFamily="18" charset="0"/>
                  </a:rPr>
                  <a:t>z </a:t>
                </a:r>
                <a:r>
                  <a:rPr lang="en-US" b="1" dirty="0" smtClean="0">
                    <a:latin typeface="Times New Roman" panose="02020603050405020304" pitchFamily="18" charset="0"/>
                    <a:cs typeface="Times New Roman" panose="02020603050405020304" pitchFamily="18" charset="0"/>
                  </a:rPr>
                  <a:t>is shown in the Fig.11. The figure shows that </a:t>
                </a:r>
                <a:r>
                  <a:rPr lang="en-US" b="1" dirty="0">
                    <a:latin typeface="Times New Roman" panose="02020603050405020304" pitchFamily="18" charset="0"/>
                    <a:cs typeface="Times New Roman" panose="02020603050405020304" pitchFamily="18" charset="0"/>
                  </a:rPr>
                  <a:t>the obtained model had undergone from an early decelerating phase to a late-time accelerating </a:t>
                </a:r>
                <a:r>
                  <a:rPr lang="en-US" b="1" dirty="0" smtClean="0">
                    <a:latin typeface="Times New Roman" panose="02020603050405020304" pitchFamily="18" charset="0"/>
                    <a:cs typeface="Times New Roman" panose="02020603050405020304" pitchFamily="18" charset="0"/>
                  </a:rPr>
                  <a:t>phase.</a:t>
                </a:r>
              </a:p>
              <a:p>
                <a:pPr algn="just"/>
                <a:r>
                  <a:rPr lang="en-US" b="1" dirty="0" smtClean="0">
                    <a:latin typeface="Times New Roman" panose="02020603050405020304" pitchFamily="18" charset="0"/>
                    <a:cs typeface="Times New Roman" panose="02020603050405020304" pitchFamily="18" charset="0"/>
                  </a:rPr>
                  <a:t>The </a:t>
                </a:r>
                <a:r>
                  <a:rPr lang="en-IN" b="1" dirty="0" smtClean="0">
                    <a:latin typeface="Times New Roman" panose="02020603050405020304" pitchFamily="18" charset="0"/>
                    <a:cs typeface="Times New Roman" panose="02020603050405020304" pitchFamily="18" charset="0"/>
                  </a:rPr>
                  <a:t>normalized </a:t>
                </a:r>
                <a:r>
                  <a:rPr lang="en-IN" b="1" dirty="0">
                    <a:latin typeface="Times New Roman" panose="02020603050405020304" pitchFamily="18" charset="0"/>
                    <a:cs typeface="Times New Roman" panose="02020603050405020304" pitchFamily="18" charset="0"/>
                  </a:rPr>
                  <a:t>Hubble parameter </a:t>
                </a:r>
                <a14:m>
                  <m:oMath xmlns:m="http://schemas.openxmlformats.org/officeDocument/2006/math">
                    <m:r>
                      <a:rPr lang="en-IN" b="1" i="1" dirty="0" smtClean="0">
                        <a:latin typeface="Cambria Math" panose="02040503050406030204" pitchFamily="18" charset="0"/>
                        <a:cs typeface="Times New Roman" panose="02020603050405020304" pitchFamily="18" charset="0"/>
                      </a:rPr>
                      <m:t>𝑬</m:t>
                    </m:r>
                    <m:r>
                      <a:rPr lang="en-IN" b="1" i="1" dirty="0" smtClean="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𝒛</m:t>
                    </m:r>
                    <m:r>
                      <a:rPr lang="en-IN" b="1" i="1" dirty="0" smtClean="0">
                        <a:latin typeface="Cambria Math" panose="02040503050406030204" pitchFamily="18" charset="0"/>
                        <a:cs typeface="Times New Roman" panose="02020603050405020304" pitchFamily="18" charset="0"/>
                      </a:rPr>
                      <m:t>) (= </m:t>
                    </m:r>
                    <m:r>
                      <a:rPr lang="en-IN" b="1" i="1" dirty="0" smtClean="0">
                        <a:latin typeface="Cambria Math" panose="02040503050406030204" pitchFamily="18" charset="0"/>
                        <a:cs typeface="Times New Roman" panose="02020603050405020304" pitchFamily="18" charset="0"/>
                      </a:rPr>
                      <m:t>𝑯</m:t>
                    </m:r>
                    <m:r>
                      <a:rPr lang="en-IN" b="1" i="1" dirty="0" smtClean="0">
                        <a:latin typeface="Cambria Math" panose="02040503050406030204" pitchFamily="18" charset="0"/>
                        <a:cs typeface="Times New Roman" panose="02020603050405020304" pitchFamily="18" charset="0"/>
                      </a:rPr>
                      <m:t>/</m:t>
                    </m:r>
                    <m:sSub>
                      <m:sSubPr>
                        <m:ctrlPr>
                          <a:rPr lang="en-IN" b="1" i="1" dirty="0" smtClean="0">
                            <a:latin typeface="Cambria Math" panose="02040503050406030204" pitchFamily="18" charset="0"/>
                            <a:cs typeface="Times New Roman" panose="02020603050405020304" pitchFamily="18" charset="0"/>
                          </a:rPr>
                        </m:ctrlPr>
                      </m:sSubPr>
                      <m:e>
                        <m:r>
                          <a:rPr lang="en-IN" b="1" i="1" dirty="0" smtClean="0">
                            <a:latin typeface="Cambria Math" panose="02040503050406030204" pitchFamily="18" charset="0"/>
                            <a:cs typeface="Times New Roman" panose="02020603050405020304" pitchFamily="18" charset="0"/>
                          </a:rPr>
                          <m:t>𝑯</m:t>
                        </m:r>
                      </m:e>
                      <m:sub>
                        <m:r>
                          <a:rPr lang="en-IN" b="1" i="1" dirty="0" smtClean="0">
                            <a:latin typeface="Cambria Math" panose="02040503050406030204" pitchFamily="18" charset="0"/>
                            <a:cs typeface="Times New Roman" panose="02020603050405020304" pitchFamily="18" charset="0"/>
                          </a:rPr>
                          <m:t>𝟎</m:t>
                        </m:r>
                      </m:sub>
                    </m:sSub>
                    <m:r>
                      <a:rPr lang="en-IN" b="1" i="1" dirty="0" smtClean="0">
                        <a:latin typeface="Cambria Math" panose="02040503050406030204" pitchFamily="18" charset="0"/>
                        <a:cs typeface="Times New Roman" panose="02020603050405020304" pitchFamily="18" charset="0"/>
                      </a:rPr>
                      <m:t>)</m:t>
                    </m:r>
                  </m:oMath>
                </a14:m>
                <a:r>
                  <a:rPr lang="en-IN" b="1" dirty="0" smtClean="0">
                    <a:latin typeface="Times New Roman" panose="02020603050405020304" pitchFamily="18" charset="0"/>
                    <a:cs typeface="Times New Roman" panose="02020603050405020304" pitchFamily="18" charset="0"/>
                  </a:rPr>
                  <a:t> is also shown.</a:t>
                </a:r>
                <a:endParaRPr lang="en-IN"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To </a:t>
                </a:r>
                <a:r>
                  <a:rPr lang="en-US" b="1" dirty="0" smtClean="0">
                    <a:latin typeface="Times New Roman" panose="02020603050405020304" pitchFamily="18" charset="0"/>
                    <a:cs typeface="Times New Roman" panose="02020603050405020304" pitchFamily="18" charset="0"/>
                  </a:rPr>
                  <a:t>find </a:t>
                </a:r>
                <a:r>
                  <a:rPr lang="en-US" b="1" dirty="0">
                    <a:latin typeface="Times New Roman" panose="02020603050405020304" pitchFamily="18" charset="0"/>
                    <a:cs typeface="Times New Roman" panose="02020603050405020304" pitchFamily="18" charset="0"/>
                  </a:rPr>
                  <a:t>a constrained value of model parameter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oMath>
                </a14:m>
                <a:r>
                  <a:rPr lang="en-US" b="1" dirty="0">
                    <a:latin typeface="Times New Roman" panose="02020603050405020304" pitchFamily="18" charset="0"/>
                    <a:cs typeface="Times New Roman" panose="02020603050405020304" pitchFamily="18" charset="0"/>
                  </a:rPr>
                  <a:t>, we have used the same method of minimizing Chi </a:t>
                </a:r>
                <a:r>
                  <a:rPr lang="en-US" b="1" dirty="0" smtClean="0">
                    <a:latin typeface="Times New Roman" panose="02020603050405020304" pitchFamily="18" charset="0"/>
                    <a:cs typeface="Times New Roman" panose="02020603050405020304" pitchFamily="18" charset="0"/>
                  </a:rPr>
                  <a:t>square value </a:t>
                </a:r>
                <a:r>
                  <a:rPr lang="en-US" b="1" dirty="0">
                    <a:latin typeface="Times New Roman" panose="02020603050405020304" pitchFamily="18" charset="0"/>
                    <a:cs typeface="Times New Roman" panose="02020603050405020304" pitchFamily="18" charset="0"/>
                  </a:rPr>
                  <a:t>with an updated 36 points of observational Hubble dataset (OHD) as used in Ref. </a:t>
                </a:r>
                <a:r>
                  <a:rPr lang="en-US" b="1" dirty="0" smtClean="0">
                    <a:latin typeface="Times New Roman" panose="02020603050405020304" pitchFamily="18" charset="0"/>
                    <a:cs typeface="Times New Roman" panose="02020603050405020304" pitchFamily="18" charset="0"/>
                  </a:rPr>
                  <a:t>[11].</a:t>
                </a:r>
                <a:endParaRPr lang="en-IN" b="1"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1607" y="805208"/>
                <a:ext cx="11671853" cy="5529332"/>
              </a:xfrm>
              <a:blipFill rotWithShape="0">
                <a:blip r:embed="rId2"/>
                <a:stretch>
                  <a:fillRect l="-887" t="-1760" r="-1043"/>
                </a:stretch>
              </a:blipFill>
              <a:ln>
                <a:solidFill>
                  <a:srgbClr val="FFFF00"/>
                </a:solidFill>
              </a:ln>
            </p:spPr>
            <p:txBody>
              <a:bodyPr/>
              <a:lstStyle/>
              <a:p>
                <a:r>
                  <a:rPr lang="en-IN">
                    <a:noFill/>
                  </a:rPr>
                  <a:t> </a:t>
                </a:r>
              </a:p>
            </p:txBody>
          </p:sp>
        </mc:Fallback>
      </mc:AlternateContent>
      <p:sp>
        <p:nvSpPr>
          <p:cNvPr id="4" name="Title 1"/>
          <p:cNvSpPr txBox="1">
            <a:spLocks/>
          </p:cNvSpPr>
          <p:nvPr/>
        </p:nvSpPr>
        <p:spPr>
          <a:xfrm>
            <a:off x="281607" y="179595"/>
            <a:ext cx="11526079" cy="496266"/>
          </a:xfrm>
          <a:prstGeom prst="rect">
            <a:avLst/>
          </a:prstGeom>
          <a:solidFill>
            <a:schemeClr val="tx2">
              <a:lumMod val="20000"/>
              <a:lumOff val="80000"/>
            </a:schemeClr>
          </a:solidFill>
          <a:ln w="19050">
            <a:solidFill>
              <a:schemeClr val="accent1">
                <a:lumMod val="60000"/>
                <a:lumOff val="40000"/>
              </a:schemeClr>
            </a:solidFill>
          </a:ln>
          <a:effectLst>
            <a:softEdge rad="127000"/>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000" b="1" dirty="0">
                <a:solidFill>
                  <a:srgbClr val="C00000"/>
                </a:solidFill>
                <a:latin typeface="Times New Roman" panose="02020603050405020304" pitchFamily="18" charset="0"/>
                <a:cs typeface="Times New Roman" panose="02020603050405020304" pitchFamily="18" charset="0"/>
              </a:rPr>
              <a:t>C</a:t>
            </a:r>
            <a:r>
              <a:rPr lang="en-IN" sz="3000" b="1" dirty="0" smtClean="0">
                <a:solidFill>
                  <a:srgbClr val="C00000"/>
                </a:solidFill>
                <a:latin typeface="Times New Roman" panose="02020603050405020304" pitchFamily="18" charset="0"/>
                <a:cs typeface="Times New Roman" panose="02020603050405020304" pitchFamily="18" charset="0"/>
              </a:rPr>
              <a:t>. Dec-</a:t>
            </a:r>
            <a:r>
              <a:rPr lang="en-IN" sz="3000" b="1" dirty="0" err="1" smtClean="0">
                <a:solidFill>
                  <a:srgbClr val="C00000"/>
                </a:solidFill>
                <a:latin typeface="Times New Roman" panose="02020603050405020304" pitchFamily="18" charset="0"/>
                <a:cs typeface="Times New Roman" panose="02020603050405020304" pitchFamily="18" charset="0"/>
              </a:rPr>
              <a:t>Acc</a:t>
            </a:r>
            <a:r>
              <a:rPr lang="en-IN" sz="3000" b="1" dirty="0" smtClean="0">
                <a:solidFill>
                  <a:srgbClr val="C00000"/>
                </a:solidFill>
                <a:latin typeface="Times New Roman" panose="02020603050405020304" pitchFamily="18" charset="0"/>
                <a:cs typeface="Times New Roman" panose="02020603050405020304" pitchFamily="18" charset="0"/>
              </a:rPr>
              <a:t> Phase Transition &amp; H(z) Observation</a:t>
            </a:r>
            <a:endParaRPr lang="en-IN"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506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7079" y="155277"/>
            <a:ext cx="10946296" cy="6431054"/>
          </a:xfrm>
          <a:prstGeom prst="rect">
            <a:avLst/>
          </a:prstGeom>
          <a:ln>
            <a:solidFill>
              <a:srgbClr val="FFFF00"/>
            </a:solidFill>
          </a:ln>
        </p:spPr>
      </p:pic>
    </p:spTree>
    <p:extLst>
      <p:ext uri="{BB962C8B-B14F-4D97-AF65-F5344CB8AC3E}">
        <p14:creationId xmlns:p14="http://schemas.microsoft.com/office/powerpoint/2010/main" val="3481519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1852" y="235365"/>
                <a:ext cx="11618844" cy="6006410"/>
              </a:xfrm>
              <a:ln>
                <a:solidFill>
                  <a:srgbClr val="FFFF00"/>
                </a:solidFill>
              </a:ln>
            </p:spPr>
            <p:txBody>
              <a:bodyPr/>
              <a:lstStyle/>
              <a:p>
                <a:pPr algn="just"/>
                <a:r>
                  <a:rPr lang="en-IN" b="1" dirty="0" smtClean="0">
                    <a:latin typeface="Times New Roman" panose="02020603050405020304" pitchFamily="18" charset="0"/>
                    <a:cs typeface="Times New Roman" panose="02020603050405020304" pitchFamily="18" charset="0"/>
                  </a:rPr>
                  <a:t>The above FIG.12 </a:t>
                </a:r>
                <a:r>
                  <a:rPr lang="en-US" b="1" dirty="0">
                    <a:latin typeface="Times New Roman" panose="02020603050405020304" pitchFamily="18" charset="0"/>
                    <a:cs typeface="Times New Roman" panose="02020603050405020304" pitchFamily="18" charset="0"/>
                  </a:rPr>
                  <a:t>demonstrates the error bar plot of 36 points of OHD </a:t>
                </a:r>
                <a:r>
                  <a:rPr lang="en-US" b="1" dirty="0" smtClean="0">
                    <a:latin typeface="Times New Roman" panose="02020603050405020304" pitchFamily="18" charset="0"/>
                    <a:cs typeface="Times New Roman" panose="02020603050405020304" pitchFamily="18" charset="0"/>
                  </a:rPr>
                  <a:t>fitted </a:t>
                </a:r>
                <a:r>
                  <a:rPr lang="en-US" b="1" dirty="0">
                    <a:latin typeface="Times New Roman" panose="02020603050405020304" pitchFamily="18" charset="0"/>
                    <a:cs typeface="Times New Roman" panose="02020603050405020304" pitchFamily="18" charset="0"/>
                  </a:rPr>
                  <a:t>with the </a:t>
                </a:r>
                <a14:m>
                  <m:oMath xmlns:m="http://schemas.openxmlformats.org/officeDocument/2006/math">
                    <m:r>
                      <a:rPr lang="en-US" b="1" i="1" smtClean="0">
                        <a:latin typeface="Cambria Math" panose="02040503050406030204" pitchFamily="18" charset="0"/>
                        <a:ea typeface="Cambria Math" panose="02040503050406030204" pitchFamily="18" charset="0"/>
                        <a:cs typeface="Times New Roman" panose="02020603050405020304" pitchFamily="18" charset="0"/>
                      </a:rPr>
                      <m:t>𝚲</m:t>
                    </m:r>
                  </m:oMath>
                </a14:m>
                <a:r>
                  <a:rPr lang="en-US" b="1" dirty="0" smtClean="0">
                    <a:latin typeface="Times New Roman" panose="02020603050405020304" pitchFamily="18" charset="0"/>
                    <a:cs typeface="Times New Roman" panose="02020603050405020304" pitchFamily="18" charset="0"/>
                  </a:rPr>
                  <a:t>CDM </a:t>
                </a:r>
                <a:r>
                  <a:rPr lang="en-US" b="1" dirty="0">
                    <a:latin typeface="Times New Roman" panose="02020603050405020304" pitchFamily="18" charset="0"/>
                    <a:cs typeface="Times New Roman" panose="02020603050405020304" pitchFamily="18" charset="0"/>
                  </a:rPr>
                  <a:t>model and our obtained model </a:t>
                </a:r>
                <a:r>
                  <a:rPr lang="en-US" b="1" dirty="0" smtClean="0">
                    <a:latin typeface="Times New Roman" panose="02020603050405020304" pitchFamily="18" charset="0"/>
                    <a:cs typeface="Times New Roman" panose="02020603050405020304" pitchFamily="18" charset="0"/>
                  </a:rPr>
                  <a:t>together with </a:t>
                </a:r>
                <a:r>
                  <a:rPr lang="en-US" b="1" dirty="0">
                    <a:latin typeface="Times New Roman" panose="02020603050405020304" pitchFamily="18" charset="0"/>
                    <a:cs typeface="Times New Roman" panose="02020603050405020304" pitchFamily="18" charset="0"/>
                  </a:rPr>
                  <a:t>the constrained values of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oMath>
                </a14:m>
                <a:r>
                  <a:rPr lang="en-US" b="1"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b="1" i="1" dirty="0" smtClean="0">
                            <a:latin typeface="Cambria Math" panose="02040503050406030204" pitchFamily="18" charset="0"/>
                            <a:cs typeface="Times New Roman" panose="02020603050405020304" pitchFamily="18" charset="0"/>
                          </a:rPr>
                        </m:ctrlPr>
                      </m:sSubPr>
                      <m:e>
                        <m:r>
                          <a:rPr lang="en-IN" b="1" i="1" dirty="0" smtClean="0">
                            <a:latin typeface="Cambria Math" panose="02040503050406030204" pitchFamily="18" charset="0"/>
                            <a:cs typeface="Times New Roman" panose="02020603050405020304" pitchFamily="18" charset="0"/>
                          </a:rPr>
                          <m:t>𝑯</m:t>
                        </m:r>
                      </m:e>
                      <m:sub>
                        <m:r>
                          <a:rPr lang="en-IN" b="1" i="1" dirty="0" smtClean="0">
                            <a:latin typeface="Cambria Math" panose="02040503050406030204" pitchFamily="18" charset="0"/>
                            <a:cs typeface="Times New Roman" panose="02020603050405020304" pitchFamily="18" charset="0"/>
                          </a:rPr>
                          <m:t>𝟎</m:t>
                        </m:r>
                      </m:sub>
                    </m:sSub>
                  </m:oMath>
                </a14:m>
                <a:r>
                  <a:rPr lang="en-US" b="1" dirty="0">
                    <a:latin typeface="Times New Roman" panose="02020603050405020304" pitchFamily="18" charset="0"/>
                    <a:cs typeface="Times New Roman" panose="02020603050405020304" pitchFamily="18" charset="0"/>
                  </a:rPr>
                  <a:t> as a contour plot in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r>
                      <a:rPr lang="en-US" b="1" i="1" dirty="0" smtClean="0">
                        <a:latin typeface="Cambria Math" panose="02040503050406030204" pitchFamily="18" charset="0"/>
                        <a:cs typeface="Times New Roman" panose="02020603050405020304" pitchFamily="18" charset="0"/>
                      </a:rPr>
                      <m:t>−</m:t>
                    </m:r>
                    <m:sSub>
                      <m:sSubPr>
                        <m:ctrlPr>
                          <a:rPr lang="en-US" b="1" i="1" dirty="0" smtClean="0">
                            <a:latin typeface="Cambria Math" panose="02040503050406030204" pitchFamily="18" charset="0"/>
                            <a:cs typeface="Times New Roman" panose="02020603050405020304" pitchFamily="18" charset="0"/>
                          </a:rPr>
                        </m:ctrlPr>
                      </m:sSubPr>
                      <m:e>
                        <m:r>
                          <a:rPr lang="en-IN" b="1" i="1" dirty="0" smtClean="0">
                            <a:latin typeface="Cambria Math" panose="02040503050406030204" pitchFamily="18" charset="0"/>
                            <a:cs typeface="Times New Roman" panose="02020603050405020304" pitchFamily="18" charset="0"/>
                          </a:rPr>
                          <m:t>𝑯</m:t>
                        </m:r>
                      </m:e>
                      <m:sub>
                        <m:r>
                          <a:rPr lang="en-IN" b="1" i="1" dirty="0" smtClean="0">
                            <a:latin typeface="Cambria Math" panose="02040503050406030204" pitchFamily="18" charset="0"/>
                            <a:cs typeface="Times New Roman" panose="02020603050405020304" pitchFamily="18" charset="0"/>
                          </a:rPr>
                          <m:t>𝟎</m:t>
                        </m:r>
                      </m:sub>
                    </m:sSub>
                  </m:oMath>
                </a14:m>
                <a:r>
                  <a:rPr lang="en-US" b="1" dirty="0">
                    <a:latin typeface="Times New Roman" panose="02020603050405020304" pitchFamily="18" charset="0"/>
                    <a:cs typeface="Times New Roman" panose="02020603050405020304" pitchFamily="18" charset="0"/>
                  </a:rPr>
                  <a:t> plane at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𝟏</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ea typeface="Cambria Math" panose="02040503050406030204" pitchFamily="18" charset="0"/>
                        <a:cs typeface="Times New Roman" panose="02020603050405020304" pitchFamily="18" charset="0"/>
                      </a:rPr>
                      <m:t>𝝈</m:t>
                    </m:r>
                    <m:r>
                      <a:rPr lang="en-US"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𝟐</m:t>
                    </m:r>
                    <m:r>
                      <a:rPr lang="en-US" b="1" i="1" dirty="0" smtClean="0">
                        <a:latin typeface="Cambria Math" panose="02040503050406030204" pitchFamily="18" charset="0"/>
                        <a:cs typeface="Times New Roman" panose="02020603050405020304" pitchFamily="18" charset="0"/>
                      </a:rPr>
                      <m:t>−</m:t>
                    </m:r>
                    <m:r>
                      <a:rPr lang="en-US" b="1" i="1" dirty="0">
                        <a:latin typeface="Cambria Math" panose="02040503050406030204" pitchFamily="18" charset="0"/>
                        <a:ea typeface="Cambria Math" panose="02040503050406030204" pitchFamily="18" charset="0"/>
                        <a:cs typeface="Times New Roman" panose="02020603050405020304" pitchFamily="18" charset="0"/>
                      </a:rPr>
                      <m:t>𝝈</m:t>
                    </m:r>
                    <m:r>
                      <a:rPr lang="en-US"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𝟑</m:t>
                    </m:r>
                    <m:r>
                      <a:rPr lang="en-US" b="1" i="1" dirty="0" smtClean="0">
                        <a:latin typeface="Cambria Math" panose="02040503050406030204" pitchFamily="18" charset="0"/>
                        <a:cs typeface="Times New Roman" panose="02020603050405020304" pitchFamily="18" charset="0"/>
                      </a:rPr>
                      <m:t>−</m:t>
                    </m:r>
                  </m:oMath>
                </a14:m>
                <a:r>
                  <a:rPr lang="en-US" b="1" dirty="0">
                    <a:ea typeface="Cambria Math" panose="02040503050406030204" pitchFamily="18" charset="0"/>
                    <a:cs typeface="Times New Roman" panose="02020603050405020304" pitchFamily="18" charset="0"/>
                  </a:rPr>
                  <a:t> </a:t>
                </a:r>
                <a14:m>
                  <m:oMath xmlns:m="http://schemas.openxmlformats.org/officeDocument/2006/math">
                    <m:r>
                      <a:rPr lang="en-US" b="1" i="1" dirty="0">
                        <a:latin typeface="Cambria Math" panose="02040503050406030204" pitchFamily="18" charset="0"/>
                        <a:ea typeface="Cambria Math" panose="02040503050406030204" pitchFamily="18" charset="0"/>
                        <a:cs typeface="Times New Roman" panose="02020603050405020304" pitchFamily="18" charset="0"/>
                      </a:rPr>
                      <m:t>𝝈</m:t>
                    </m:r>
                  </m:oMath>
                </a14:m>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level.</a:t>
                </a:r>
              </a:p>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constrained </a:t>
                </a:r>
                <a:r>
                  <a:rPr lang="en-US" b="1" dirty="0" smtClean="0">
                    <a:latin typeface="Times New Roman" panose="02020603050405020304" pitchFamily="18" charset="0"/>
                    <a:cs typeface="Times New Roman" panose="02020603050405020304" pitchFamily="18" charset="0"/>
                  </a:rPr>
                  <a:t>values of </a:t>
                </a:r>
                <a:r>
                  <a:rPr lang="en-US" b="1" dirty="0">
                    <a:latin typeface="Times New Roman" panose="02020603050405020304" pitchFamily="18" charset="0"/>
                    <a:cs typeface="Times New Roman" panose="02020603050405020304" pitchFamily="18" charset="0"/>
                  </a:rPr>
                  <a:t>the model parameter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oMath>
                </a14:m>
                <a:r>
                  <a:rPr lang="en-US" b="1" dirty="0">
                    <a:latin typeface="Times New Roman" panose="02020603050405020304" pitchFamily="18" charset="0"/>
                    <a:cs typeface="Times New Roman" panose="02020603050405020304" pitchFamily="18" charset="0"/>
                  </a:rPr>
                  <a:t> is found to be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𝟏</m:t>
                    </m:r>
                    <m:r>
                      <a:rPr lang="en-IN"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𝟒𝟑𝟓</m:t>
                    </m:r>
                  </m:oMath>
                </a14:m>
                <a:r>
                  <a:rPr lang="en-US" b="1"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b="1" i="1" dirty="0">
                            <a:latin typeface="Cambria Math" panose="02040503050406030204" pitchFamily="18" charset="0"/>
                            <a:cs typeface="Times New Roman" panose="02020603050405020304" pitchFamily="18" charset="0"/>
                          </a:rPr>
                        </m:ctrlPr>
                      </m:sSubPr>
                      <m:e>
                        <m:r>
                          <a:rPr lang="en-IN" b="1" i="1" dirty="0">
                            <a:latin typeface="Cambria Math" panose="02040503050406030204" pitchFamily="18" charset="0"/>
                            <a:cs typeface="Times New Roman" panose="02020603050405020304" pitchFamily="18" charset="0"/>
                          </a:rPr>
                          <m:t>𝑯</m:t>
                        </m:r>
                      </m:e>
                      <m:sub>
                        <m:r>
                          <a:rPr lang="en-IN" b="1" i="1" dirty="0">
                            <a:latin typeface="Cambria Math" panose="02040503050406030204" pitchFamily="18" charset="0"/>
                            <a:cs typeface="Times New Roman" panose="02020603050405020304" pitchFamily="18" charset="0"/>
                          </a:rPr>
                          <m:t>𝟎</m:t>
                        </m:r>
                      </m:sub>
                    </m:sSub>
                    <m:r>
                      <a:rPr lang="en-IN" b="1" i="1" dirty="0" smtClean="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𝟔𝟕</m:t>
                    </m:r>
                    <m:r>
                      <a:rPr lang="en-IN" b="1" i="1" dirty="0" smtClean="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𝟏𝟎𝟐</m:t>
                    </m:r>
                  </m:oMath>
                </a14:m>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with minimum Chi square </a:t>
                </a:r>
                <a:r>
                  <a:rPr lang="en-US" b="1" dirty="0" smtClean="0">
                    <a:latin typeface="Times New Roman" panose="02020603050405020304" pitchFamily="18" charset="0"/>
                    <a:cs typeface="Times New Roman" panose="02020603050405020304" pitchFamily="18" charset="0"/>
                  </a:rPr>
                  <a:t>value </a:t>
                </a:r>
                <a14:m>
                  <m:oMath xmlns:m="http://schemas.openxmlformats.org/officeDocument/2006/math">
                    <m:sSubSup>
                      <m:sSubSupPr>
                        <m:ctrlPr>
                          <a:rPr lang="en-IN" b="1"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en-IN" b="1" i="1" dirty="0">
                            <a:latin typeface="Cambria Math" panose="02040503050406030204" pitchFamily="18" charset="0"/>
                            <a:ea typeface="Cambria Math" panose="02040503050406030204" pitchFamily="18" charset="0"/>
                            <a:cs typeface="Times New Roman" panose="02020603050405020304" pitchFamily="18" charset="0"/>
                          </a:rPr>
                          <m:t>𝛘</m:t>
                        </m:r>
                      </m:e>
                      <m:sub>
                        <m:r>
                          <a:rPr lang="en-IN" b="1" i="1" dirty="0">
                            <a:latin typeface="Cambria Math" panose="02040503050406030204" pitchFamily="18" charset="0"/>
                            <a:ea typeface="Cambria Math" panose="02040503050406030204" pitchFamily="18" charset="0"/>
                            <a:cs typeface="Times New Roman" panose="02020603050405020304" pitchFamily="18" charset="0"/>
                          </a:rPr>
                          <m:t>𝒎𝒊𝒏</m:t>
                        </m:r>
                      </m:sub>
                      <m:sup>
                        <m:r>
                          <a:rPr lang="en-IN" b="1" i="1" dirty="0">
                            <a:latin typeface="Cambria Math" panose="02040503050406030204" pitchFamily="18" charset="0"/>
                            <a:ea typeface="Cambria Math" panose="02040503050406030204" pitchFamily="18" charset="0"/>
                            <a:cs typeface="Times New Roman" panose="02020603050405020304" pitchFamily="18" charset="0"/>
                          </a:rPr>
                          <m:t>𝟐</m:t>
                        </m:r>
                      </m:sup>
                    </m:sSubSup>
                    <m:r>
                      <a:rPr lang="en-IN" b="1" i="1" dirty="0" smtClean="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𝟏𝟗</m:t>
                    </m:r>
                    <m:r>
                      <a:rPr lang="en-IN" b="1" i="1" dirty="0" smtClean="0">
                        <a:latin typeface="Cambria Math" panose="02040503050406030204" pitchFamily="18" charset="0"/>
                        <a:cs typeface="Times New Roman" panose="02020603050405020304" pitchFamily="18" charset="0"/>
                      </a:rPr>
                      <m:t>.</m:t>
                    </m:r>
                    <m:r>
                      <a:rPr lang="en-IN" b="1" i="1" dirty="0">
                        <a:latin typeface="Cambria Math" panose="02040503050406030204" pitchFamily="18" charset="0"/>
                        <a:cs typeface="Times New Roman" panose="02020603050405020304" pitchFamily="18" charset="0"/>
                      </a:rPr>
                      <m:t>𝟎𝟕𝟓</m:t>
                    </m:r>
                  </m:oMath>
                </a14:m>
                <a:r>
                  <a:rPr lang="en-IN" b="1" dirty="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1852" y="235365"/>
                <a:ext cx="11618844" cy="6006410"/>
              </a:xfrm>
              <a:blipFill rotWithShape="0">
                <a:blip r:embed="rId2"/>
                <a:stretch>
                  <a:fillRect l="-891" t="-1722" r="-996"/>
                </a:stretch>
              </a:blipFill>
              <a:ln>
                <a:solidFill>
                  <a:srgbClr val="FFFF00"/>
                </a:solidFill>
              </a:ln>
            </p:spPr>
            <p:txBody>
              <a:bodyPr/>
              <a:lstStyle/>
              <a:p>
                <a:r>
                  <a:rPr lang="en-IN">
                    <a:noFill/>
                  </a:rPr>
                  <a:t> </a:t>
                </a:r>
              </a:p>
            </p:txBody>
          </p:sp>
        </mc:Fallback>
      </mc:AlternateContent>
    </p:spTree>
    <p:extLst>
      <p:ext uri="{BB962C8B-B14F-4D97-AF65-F5344CB8AC3E}">
        <p14:creationId xmlns:p14="http://schemas.microsoft.com/office/powerpoint/2010/main" val="2362117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38" y="113334"/>
            <a:ext cx="11870635" cy="774562"/>
          </a:xfrm>
          <a:solidFill>
            <a:schemeClr val="accent5">
              <a:lumMod val="40000"/>
              <a:lumOff val="60000"/>
            </a:schemeClr>
          </a:solidFill>
          <a:ln w="28575">
            <a:solidFill>
              <a:srgbClr val="00B050"/>
            </a:solid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a:no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CONCLUDING REMARKS &amp; FUTURE SCOPE</a:t>
            </a:r>
            <a:endParaRPr lang="en-IN" sz="32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2338" y="1060174"/>
                <a:ext cx="11870635" cy="5234609"/>
              </a:xfrm>
              <a:ln w="28575">
                <a:solidFill>
                  <a:srgbClr val="FFFF00"/>
                </a:solidFill>
              </a:ln>
            </p:spPr>
            <p:txBody>
              <a:bodyPr>
                <a:noAutofit/>
              </a:bodyPr>
              <a:lstStyle/>
              <a:p>
                <a:pPr algn="just"/>
                <a:r>
                  <a:rPr lang="en-US" b="1" dirty="0">
                    <a:latin typeface="Times New Roman" panose="02020603050405020304" pitchFamily="18" charset="0"/>
                    <a:cs typeface="Times New Roman" panose="02020603050405020304" pitchFamily="18" charset="0"/>
                  </a:rPr>
                  <a:t>In this work, we have revisited a cosmological model based on General Theory of Relativity in the </a:t>
                </a:r>
                <a:r>
                  <a:rPr lang="en-US" b="1" dirty="0" smtClean="0">
                    <a:latin typeface="Times New Roman" panose="02020603050405020304" pitchFamily="18" charset="0"/>
                    <a:cs typeface="Times New Roman" panose="02020603050405020304" pitchFamily="18" charset="0"/>
                  </a:rPr>
                  <a:t>FLRW space-time.</a:t>
                </a:r>
              </a:p>
              <a:p>
                <a:pPr algn="just"/>
                <a:r>
                  <a:rPr lang="en-US" b="1" dirty="0" smtClean="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view of the observed current cosmic acceleration and to </a:t>
                </a:r>
                <a:r>
                  <a:rPr lang="en-US" b="1" dirty="0" smtClean="0">
                    <a:latin typeface="Times New Roman" panose="02020603050405020304" pitchFamily="18" charset="0"/>
                    <a:cs typeface="Times New Roman" panose="02020603050405020304" pitchFamily="18" charset="0"/>
                  </a:rPr>
                  <a:t>obtain </a:t>
                </a:r>
                <a:r>
                  <a:rPr lang="en-US" b="1" dirty="0">
                    <a:latin typeface="Times New Roman" panose="02020603050405020304" pitchFamily="18" charset="0"/>
                    <a:cs typeface="Times New Roman" panose="02020603050405020304" pitchFamily="18" charset="0"/>
                  </a:rPr>
                  <a:t>an exact solution of the </a:t>
                </a:r>
                <a:r>
                  <a:rPr lang="en-US" b="1" dirty="0" smtClean="0">
                    <a:latin typeface="Times New Roman" panose="02020603050405020304" pitchFamily="18" charset="0"/>
                    <a:cs typeface="Times New Roman" panose="02020603050405020304" pitchFamily="18" charset="0"/>
                  </a:rPr>
                  <a:t>cosmological field </a:t>
                </a:r>
                <a:r>
                  <a:rPr lang="en-US" b="1" dirty="0">
                    <a:latin typeface="Times New Roman" panose="02020603050405020304" pitchFamily="18" charset="0"/>
                    <a:cs typeface="Times New Roman" panose="02020603050405020304" pitchFamily="18" charset="0"/>
                  </a:rPr>
                  <a:t>equations, we have endorsed a simple parametrization of Hubble parameter </a:t>
                </a:r>
                <a:r>
                  <a:rPr lang="en-US" b="1" dirty="0" smtClean="0">
                    <a:latin typeface="Times New Roman" panose="02020603050405020304" pitchFamily="18" charset="0"/>
                    <a:cs typeface="Times New Roman" panose="02020603050405020304" pitchFamily="18" charset="0"/>
                  </a:rPr>
                  <a:t>H used </a:t>
                </a:r>
                <a:r>
                  <a:rPr lang="en-US" b="1" dirty="0">
                    <a:latin typeface="Times New Roman" panose="02020603050405020304" pitchFamily="18" charset="0"/>
                    <a:cs typeface="Times New Roman" panose="02020603050405020304" pitchFamily="18" charset="0"/>
                  </a:rPr>
                  <a:t>by J. P. Singh </a:t>
                </a:r>
                <a:r>
                  <a:rPr lang="en-US" b="1" dirty="0" smtClean="0">
                    <a:solidFill>
                      <a:srgbClr val="00206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9</a:t>
                </a:r>
                <a:r>
                  <a:rPr lang="en-US" b="1" dirty="0" smtClean="0">
                    <a:solidFill>
                      <a:srgbClr val="002060"/>
                    </a:solidFill>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and Banerjee et al. </a:t>
                </a:r>
                <a:r>
                  <a:rPr lang="en-US" b="1" dirty="0" smtClean="0">
                    <a:solidFill>
                      <a:srgbClr val="002060"/>
                    </a:solidFill>
                    <a:latin typeface="Times New Roman" panose="02020603050405020304" pitchFamily="18" charset="0"/>
                    <a:cs typeface="Times New Roman" panose="02020603050405020304" pitchFamily="18" charset="0"/>
                  </a:rPr>
                  <a:t>[10]</a:t>
                </a:r>
                <a:r>
                  <a:rPr lang="en-US" b="1" dirty="0" smtClean="0">
                    <a:latin typeface="Times New Roman" panose="02020603050405020304" pitchFamily="18" charset="0"/>
                    <a:cs typeface="Times New Roman" panose="02020603050405020304" pitchFamily="18" charset="0"/>
                  </a:rPr>
                  <a:t>, which </a:t>
                </a:r>
                <a:r>
                  <a:rPr lang="en-US" b="1" dirty="0">
                    <a:latin typeface="Times New Roman" panose="02020603050405020304" pitchFamily="18" charset="0"/>
                    <a:cs typeface="Times New Roman" panose="02020603050405020304" pitchFamily="18" charset="0"/>
                  </a:rPr>
                  <a:t>leads to a time-dependent deceleration parameter q and can explain the current </a:t>
                </a:r>
                <a:r>
                  <a:rPr lang="en-US" b="1" dirty="0" smtClean="0">
                    <a:latin typeface="Times New Roman" panose="02020603050405020304" pitchFamily="18" charset="0"/>
                    <a:cs typeface="Times New Roman" panose="02020603050405020304" pitchFamily="18" charset="0"/>
                  </a:rPr>
                  <a:t>acceleration of </a:t>
                </a:r>
                <a:r>
                  <a:rPr lang="en-US" b="1" dirty="0">
                    <a:latin typeface="Times New Roman" panose="02020603050405020304" pitchFamily="18" charset="0"/>
                    <a:cs typeface="Times New Roman" panose="02020603050405020304" pitchFamily="18" charset="0"/>
                  </a:rPr>
                  <a:t>the universe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𝒒</m:t>
                    </m:r>
                    <m:r>
                      <a:rPr lang="en-US" b="1" i="1" dirty="0" smtClean="0">
                        <a:latin typeface="Cambria Math" panose="02040503050406030204" pitchFamily="18" charset="0"/>
                        <a:cs typeface="Times New Roman" panose="02020603050405020304" pitchFamily="18" charset="0"/>
                      </a:rPr>
                      <m:t> &lt; </m:t>
                    </m:r>
                    <m:r>
                      <a:rPr lang="en-US" b="1" i="1" dirty="0" smtClean="0">
                        <a:latin typeface="Cambria Math" panose="02040503050406030204" pitchFamily="18" charset="0"/>
                        <a:cs typeface="Times New Roman" panose="02020603050405020304" pitchFamily="18" charset="0"/>
                      </a:rPr>
                      <m:t>𝟎</m:t>
                    </m:r>
                  </m:oMath>
                </a14:m>
                <a:r>
                  <a:rPr lang="en-US" b="1" dirty="0">
                    <a:latin typeface="Times New Roman" panose="02020603050405020304" pitchFamily="18" charset="0"/>
                    <a:cs typeface="Times New Roman" panose="02020603050405020304" pitchFamily="18" charset="0"/>
                  </a:rPr>
                  <a:t>) with a prior deceleration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𝒒</m:t>
                    </m:r>
                    <m:r>
                      <a:rPr lang="en-US" b="1" i="1" dirty="0" smtClean="0">
                        <a:latin typeface="Cambria Math" panose="02040503050406030204" pitchFamily="18" charset="0"/>
                        <a:cs typeface="Times New Roman" panose="02020603050405020304" pitchFamily="18" charset="0"/>
                      </a:rPr>
                      <m:t> &gt; </m:t>
                    </m:r>
                    <m:r>
                      <a:rPr lang="en-US" b="1" i="1" dirty="0" smtClean="0">
                        <a:latin typeface="Cambria Math" panose="02040503050406030204" pitchFamily="18" charset="0"/>
                        <a:cs typeface="Times New Roman" panose="02020603050405020304" pitchFamily="18" charset="0"/>
                      </a:rPr>
                      <m:t>𝟎</m:t>
                    </m:r>
                  </m:oMath>
                </a14:m>
                <a:r>
                  <a:rPr lang="en-US" b="1" dirty="0">
                    <a:latin typeface="Times New Roman" panose="02020603050405020304" pitchFamily="18" charset="0"/>
                    <a:cs typeface="Times New Roman" panose="02020603050405020304" pitchFamily="18" charset="0"/>
                  </a:rPr>
                  <a:t>) in the </a:t>
                </a:r>
                <a:r>
                  <a:rPr lang="en-US" b="1" dirty="0" smtClean="0">
                    <a:latin typeface="Times New Roman" panose="02020603050405020304" pitchFamily="18" charset="0"/>
                    <a:cs typeface="Times New Roman" panose="02020603050405020304" pitchFamily="18" charset="0"/>
                  </a:rPr>
                  <a:t>past.</a:t>
                </a:r>
              </a:p>
              <a:p>
                <a:pPr algn="just"/>
                <a:r>
                  <a:rPr lang="en-US" b="1" dirty="0" smtClean="0">
                    <a:latin typeface="Times New Roman" panose="02020603050405020304" pitchFamily="18" charset="0"/>
                    <a:cs typeface="Times New Roman" panose="02020603050405020304" pitchFamily="18" charset="0"/>
                  </a:rPr>
                  <a:t>We can observe </a:t>
                </a:r>
                <a:r>
                  <a:rPr lang="en-US" b="1" dirty="0">
                    <a:latin typeface="Times New Roman" panose="02020603050405020304" pitchFamily="18" charset="0"/>
                    <a:cs typeface="Times New Roman" panose="02020603050405020304" pitchFamily="18" charset="0"/>
                  </a:rPr>
                  <a:t>that the universe </a:t>
                </a:r>
                <a:r>
                  <a:rPr lang="en-US" b="1" dirty="0" smtClean="0">
                    <a:latin typeface="Times New Roman" panose="02020603050405020304" pitchFamily="18" charset="0"/>
                    <a:cs typeface="Times New Roman" panose="02020603050405020304" pitchFamily="18" charset="0"/>
                  </a:rPr>
                  <a:t>does not </a:t>
                </a:r>
                <a:r>
                  <a:rPr lang="en-US" b="1" dirty="0">
                    <a:latin typeface="Times New Roman" panose="02020603050405020304" pitchFamily="18" charset="0"/>
                    <a:cs typeface="Times New Roman" panose="02020603050405020304" pitchFamily="18" charset="0"/>
                  </a:rPr>
                  <a:t>follow the standard big bang scenario, rather it starts with a </a:t>
                </a:r>
                <a:r>
                  <a:rPr lang="en-US" b="1" dirty="0" smtClean="0">
                    <a:latin typeface="Times New Roman" panose="02020603050405020304" pitchFamily="18" charset="0"/>
                    <a:cs typeface="Times New Roman" panose="02020603050405020304" pitchFamily="18" charset="0"/>
                  </a:rPr>
                  <a:t>finite </a:t>
                </a:r>
                <a:r>
                  <a:rPr lang="en-US" b="1" dirty="0">
                    <a:latin typeface="Times New Roman" panose="02020603050405020304" pitchFamily="18" charset="0"/>
                    <a:cs typeface="Times New Roman" panose="02020603050405020304" pitchFamily="18" charset="0"/>
                  </a:rPr>
                  <a:t>volume together with a </a:t>
                </a:r>
                <a:r>
                  <a:rPr lang="en-US" b="1" dirty="0" smtClean="0">
                    <a:latin typeface="Times New Roman" panose="02020603050405020304" pitchFamily="18" charset="0"/>
                    <a:cs typeface="Times New Roman" panose="02020603050405020304" pitchFamily="18" charset="0"/>
                  </a:rPr>
                  <a:t>finite velocity and finite </a:t>
                </a:r>
                <a:r>
                  <a:rPr lang="en-US" b="1" dirty="0">
                    <a:latin typeface="Times New Roman" panose="02020603050405020304" pitchFamily="18" charset="0"/>
                    <a:cs typeface="Times New Roman" panose="02020603050405020304" pitchFamily="18" charset="0"/>
                  </a:rPr>
                  <a:t>acceleration and is a distinctive feature against the standard model</a:t>
                </a:r>
                <a:r>
                  <a:rPr lang="en-US" b="1" dirty="0" smtClean="0">
                    <a:latin typeface="Times New Roman" panose="02020603050405020304" pitchFamily="18" charset="0"/>
                    <a:cs typeface="Times New Roman" panose="02020603050405020304" pitchFamily="18" charset="0"/>
                  </a:rPr>
                  <a:t>.</a:t>
                </a:r>
                <a:endParaRPr lang="en-IN"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2338" y="1060174"/>
                <a:ext cx="11870635" cy="5234609"/>
              </a:xfrm>
              <a:blipFill rotWithShape="0">
                <a:blip r:embed="rId2"/>
                <a:stretch>
                  <a:fillRect l="-820" t="-1852" r="-871"/>
                </a:stretch>
              </a:blipFill>
              <a:ln w="28575">
                <a:solidFill>
                  <a:srgbClr val="FFFF00"/>
                </a:solidFill>
              </a:ln>
            </p:spPr>
            <p:txBody>
              <a:bodyPr/>
              <a:lstStyle/>
              <a:p>
                <a:r>
                  <a:rPr lang="en-IN">
                    <a:noFill/>
                  </a:rPr>
                  <a:t> </a:t>
                </a:r>
              </a:p>
            </p:txBody>
          </p:sp>
        </mc:Fallback>
      </mc:AlternateContent>
    </p:spTree>
    <p:extLst>
      <p:ext uri="{BB962C8B-B14F-4D97-AF65-F5344CB8AC3E}">
        <p14:creationId xmlns:p14="http://schemas.microsoft.com/office/powerpoint/2010/main" val="2788586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103" y="142599"/>
                <a:ext cx="11698357" cy="6297958"/>
              </a:xfrm>
              <a:ln>
                <a:solidFill>
                  <a:srgbClr val="FFFF00"/>
                </a:solidFill>
              </a:ln>
            </p:spPr>
            <p:txBody>
              <a:bodyPr>
                <a:noAutofit/>
              </a:bodyPr>
              <a:lstStyle/>
              <a:p>
                <a:pPr algn="just"/>
                <a:r>
                  <a:rPr lang="en-US" b="1" dirty="0" smtClean="0">
                    <a:latin typeface="Times New Roman" panose="02020603050405020304" pitchFamily="18" charset="0"/>
                    <a:cs typeface="Times New Roman" panose="02020603050405020304" pitchFamily="18" charset="0"/>
                  </a:rPr>
                  <a:t>The dynamics of the obtained model is discussed </a:t>
                </a:r>
                <a:r>
                  <a:rPr lang="en-US" b="1" dirty="0">
                    <a:latin typeface="Times New Roman" panose="02020603050405020304" pitchFamily="18" charset="0"/>
                    <a:cs typeface="Times New Roman" panose="02020603050405020304" pitchFamily="18" charset="0"/>
                  </a:rPr>
                  <a:t>in </a:t>
                </a:r>
                <a:r>
                  <a:rPr lang="en-US" b="1" dirty="0" smtClean="0">
                    <a:latin typeface="Times New Roman" panose="02020603050405020304" pitchFamily="18" charset="0"/>
                    <a:cs typeface="Times New Roman" panose="02020603050405020304" pitchFamily="18" charset="0"/>
                  </a:rPr>
                  <a:t>detail by </a:t>
                </a:r>
                <a:r>
                  <a:rPr lang="en-US" b="1" dirty="0">
                    <a:latin typeface="Times New Roman" panose="02020603050405020304" pitchFamily="18" charset="0"/>
                    <a:cs typeface="Times New Roman" panose="02020603050405020304" pitchFamily="18" charset="0"/>
                  </a:rPr>
                  <a:t>considering the </a:t>
                </a:r>
                <a:r>
                  <a:rPr lang="en-US" b="1" dirty="0" smtClean="0">
                    <a:latin typeface="Times New Roman" panose="02020603050405020304" pitchFamily="18" charset="0"/>
                    <a:cs typeface="Times New Roman" panose="02020603050405020304" pitchFamily="18" charset="0"/>
                  </a:rPr>
                  <a:t>cosmological constant </a:t>
                </a:r>
                <a:r>
                  <a:rPr lang="en-US" b="1" dirty="0">
                    <a:latin typeface="Times New Roman" panose="02020603050405020304" pitchFamily="18" charset="0"/>
                    <a:cs typeface="Times New Roman" panose="02020603050405020304" pitchFamily="18" charset="0"/>
                  </a:rPr>
                  <a:t>as a candidate of dark energy for which </a:t>
                </a:r>
                <a:r>
                  <a:rPr lang="en-US" b="1" dirty="0" err="1">
                    <a:latin typeface="Times New Roman" panose="02020603050405020304" pitchFamily="18" charset="0"/>
                    <a:cs typeface="Times New Roman" panose="02020603050405020304" pitchFamily="18" charset="0"/>
                  </a:rPr>
                  <a:t>EoS</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parameter </a:t>
                </a:r>
                <a14:m>
                  <m:oMath xmlns:m="http://schemas.openxmlformats.org/officeDocument/2006/math">
                    <m:r>
                      <a:rPr lang="en-US" b="1" i="1" dirty="0" smtClean="0">
                        <a:latin typeface="Cambria Math" panose="02040503050406030204" pitchFamily="18" charset="0"/>
                        <a:cs typeface="Times New Roman" panose="02020603050405020304" pitchFamily="18" charset="0"/>
                      </a:rPr>
                      <m:t> </m:t>
                    </m:r>
                    <m:sSub>
                      <m:sSubPr>
                        <m:ctrlPr>
                          <a:rPr lang="en-US" b="1" i="1" dirty="0" smtClean="0">
                            <a:latin typeface="Cambria Math" panose="02040503050406030204" pitchFamily="18" charset="0"/>
                            <a:cs typeface="Times New Roman" panose="02020603050405020304" pitchFamily="18" charset="0"/>
                          </a:rPr>
                        </m:ctrlPr>
                      </m:sSubPr>
                      <m:e>
                        <m:r>
                          <a:rPr lang="en-IN" b="1" i="1" dirty="0" smtClean="0">
                            <a:latin typeface="Cambria Math" panose="02040503050406030204" pitchFamily="18" charset="0"/>
                            <a:cs typeface="Times New Roman" panose="02020603050405020304" pitchFamily="18" charset="0"/>
                          </a:rPr>
                          <m:t>𝒘</m:t>
                        </m:r>
                      </m:e>
                      <m:sub>
                        <m:r>
                          <a:rPr lang="en-IN" b="1" i="1" dirty="0" smtClean="0">
                            <a:latin typeface="Cambria Math" panose="02040503050406030204" pitchFamily="18" charset="0"/>
                            <a:cs typeface="Times New Roman" panose="02020603050405020304" pitchFamily="18" charset="0"/>
                          </a:rPr>
                          <m:t>𝒅𝒆</m:t>
                        </m:r>
                      </m:sub>
                    </m:sSub>
                    <m:r>
                      <a:rPr lang="en-US" b="1" i="1" dirty="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m:t>
                    </m:r>
                    <m:r>
                      <a:rPr lang="en-US" b="1" i="1" dirty="0">
                        <a:latin typeface="Cambria Math" panose="02040503050406030204" pitchFamily="18" charset="0"/>
                        <a:cs typeface="Times New Roman" panose="02020603050405020304" pitchFamily="18" charset="0"/>
                      </a:rPr>
                      <m:t>𝟏</m:t>
                    </m:r>
                  </m:oMath>
                </a14:m>
                <a:r>
                  <a:rPr lang="en-US" b="1" dirty="0" smtClean="0">
                    <a:latin typeface="Times New Roman" panose="02020603050405020304" pitchFamily="18" charset="0"/>
                    <a:cs typeface="Times New Roman" panose="02020603050405020304" pitchFamily="18" charset="0"/>
                  </a:rPr>
                  <a:t>. </a:t>
                </a:r>
              </a:p>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evolution of </a:t>
                </a:r>
                <a:r>
                  <a:rPr lang="en-US" b="1" dirty="0" smtClean="0">
                    <a:latin typeface="Times New Roman" panose="02020603050405020304" pitchFamily="18" charset="0"/>
                    <a:cs typeface="Times New Roman" panose="02020603050405020304" pitchFamily="18" charset="0"/>
                  </a:rPr>
                  <a:t>physical parameters </a:t>
                </a:r>
                <a:r>
                  <a:rPr lang="en-US" b="1" dirty="0">
                    <a:latin typeface="Times New Roman" panose="02020603050405020304" pitchFamily="18" charset="0"/>
                    <a:cs typeface="Times New Roman" panose="02020603050405020304" pitchFamily="18" charset="0"/>
                  </a:rPr>
                  <a:t>in </a:t>
                </a:r>
                <a:r>
                  <a:rPr lang="en-US" b="1" dirty="0" smtClean="0">
                    <a:latin typeface="Times New Roman" panose="02020603050405020304" pitchFamily="18" charset="0"/>
                    <a:cs typeface="Times New Roman" panose="02020603050405020304" pitchFamily="18" charset="0"/>
                  </a:rPr>
                  <a:t>different </a:t>
                </a:r>
                <a:r>
                  <a:rPr lang="en-US" b="1" dirty="0">
                    <a:latin typeface="Times New Roman" panose="02020603050405020304" pitchFamily="18" charset="0"/>
                    <a:cs typeface="Times New Roman" panose="02020603050405020304" pitchFamily="18" charset="0"/>
                  </a:rPr>
                  <a:t>eras of the </a:t>
                </a:r>
                <a:r>
                  <a:rPr lang="en-US" b="1" dirty="0" smtClean="0">
                    <a:latin typeface="Times New Roman" panose="02020603050405020304" pitchFamily="18" charset="0"/>
                    <a:cs typeface="Times New Roman" panose="02020603050405020304" pitchFamily="18" charset="0"/>
                  </a:rPr>
                  <a:t>universe is discussed by taking some specific values of model parameters. </a:t>
                </a:r>
              </a:p>
              <a:p>
                <a:pPr algn="just"/>
                <a:r>
                  <a:rPr lang="en-US" b="1" dirty="0" smtClean="0">
                    <a:latin typeface="Times New Roman" panose="02020603050405020304" pitchFamily="18" charset="0"/>
                    <a:cs typeface="Times New Roman" panose="02020603050405020304" pitchFamily="18" charset="0"/>
                  </a:rPr>
                  <a:t>The profile </a:t>
                </a:r>
                <a:r>
                  <a:rPr lang="en-US" b="1" dirty="0">
                    <a:latin typeface="Times New Roman" panose="02020603050405020304" pitchFamily="18" charset="0"/>
                    <a:cs typeface="Times New Roman" panose="02020603050405020304" pitchFamily="18" charset="0"/>
                  </a:rPr>
                  <a:t>of energy densities of radiation and dark energy </a:t>
                </a:r>
                <a:r>
                  <a:rPr lang="en-US" b="1" dirty="0" smtClean="0">
                    <a:latin typeface="Times New Roman" panose="02020603050405020304" pitchFamily="18" charset="0"/>
                    <a:cs typeface="Times New Roman" panose="02020603050405020304" pitchFamily="18" charset="0"/>
                  </a:rPr>
                  <a:t>for flat and closed geometry are depicted through various figures. The open geometry is incompatible in this scenario. </a:t>
                </a:r>
              </a:p>
              <a:p>
                <a:pPr algn="just"/>
                <a:r>
                  <a:rPr lang="en-US" b="1" dirty="0" smtClean="0">
                    <a:latin typeface="Times New Roman" panose="02020603050405020304" pitchFamily="18" charset="0"/>
                    <a:cs typeface="Times New Roman" panose="02020603050405020304" pitchFamily="18" charset="0"/>
                  </a:rPr>
                  <a:t>Finally, we have constrained the model parameters by establishing the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𝒕</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𝒛</m:t>
                    </m:r>
                  </m:oMath>
                </a14:m>
                <a:r>
                  <a:rPr lang="en-US" b="1" dirty="0" smtClean="0">
                    <a:latin typeface="Times New Roman" panose="02020603050405020304" pitchFamily="18" charset="0"/>
                    <a:cs typeface="Times New Roman" panose="02020603050405020304" pitchFamily="18" charset="0"/>
                  </a:rPr>
                  <a:t> relationship. We have used the updated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𝑯</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𝒛</m:t>
                    </m:r>
                    <m:r>
                      <a:rPr lang="en-US" b="1" i="1" dirty="0" smtClean="0">
                        <a:latin typeface="Cambria Math" panose="02040503050406030204" pitchFamily="18" charset="0"/>
                        <a:cs typeface="Times New Roman" panose="02020603050405020304" pitchFamily="18" charset="0"/>
                      </a:rPr>
                      <m:t>)</m:t>
                    </m:r>
                  </m:oMath>
                </a14:m>
                <a:r>
                  <a:rPr lang="en-US" b="1" dirty="0" smtClean="0">
                    <a:latin typeface="Times New Roman" panose="02020603050405020304" pitchFamily="18" charset="0"/>
                    <a:cs typeface="Times New Roman" panose="02020603050405020304" pitchFamily="18" charset="0"/>
                  </a:rPr>
                  <a:t> observational </a:t>
                </a:r>
                <a:r>
                  <a:rPr lang="en-US" b="1" dirty="0">
                    <a:latin typeface="Times New Roman" panose="02020603050405020304" pitchFamily="18" charset="0"/>
                    <a:cs typeface="Times New Roman" panose="02020603050405020304" pitchFamily="18" charset="0"/>
                  </a:rPr>
                  <a:t>dataset of 36 points which is an advancement of the work done in </a:t>
                </a:r>
                <a:r>
                  <a:rPr lang="en-US" b="1" dirty="0" smtClean="0">
                    <a:solidFill>
                      <a:srgbClr val="002060"/>
                    </a:solidFill>
                    <a:latin typeface="Times New Roman" panose="02020603050405020304" pitchFamily="18" charset="0"/>
                    <a:cs typeface="Times New Roman" panose="02020603050405020304" pitchFamily="18" charset="0"/>
                  </a:rPr>
                  <a:t>[12]</a:t>
                </a:r>
                <a:r>
                  <a:rPr lang="en-US" b="1" dirty="0" smtClean="0">
                    <a:latin typeface="Times New Roman" panose="02020603050405020304" pitchFamily="18"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The model presented here </a:t>
                </a:r>
                <a:r>
                  <a:rPr lang="en-US" b="1" dirty="0" smtClean="0">
                    <a:latin typeface="Times New Roman" panose="02020603050405020304" pitchFamily="18" charset="0"/>
                    <a:cs typeface="Times New Roman" panose="02020603050405020304" pitchFamily="18" charset="0"/>
                  </a:rPr>
                  <a:t>can be </a:t>
                </a:r>
                <a:r>
                  <a:rPr lang="en-US" b="1" dirty="0">
                    <a:latin typeface="Times New Roman" panose="02020603050405020304" pitchFamily="18" charset="0"/>
                    <a:cs typeface="Times New Roman" panose="02020603050405020304" pitchFamily="18" charset="0"/>
                  </a:rPr>
                  <a:t>extended to the anisotropic </a:t>
                </a:r>
                <a:r>
                  <a:rPr lang="en-US" b="1" dirty="0" smtClean="0">
                    <a:latin typeface="Times New Roman" panose="02020603050405020304" pitchFamily="18" charset="0"/>
                    <a:cs typeface="Times New Roman" panose="02020603050405020304" pitchFamily="18" charset="0"/>
                  </a:rPr>
                  <a:t>and inhomogeneous </a:t>
                </a:r>
                <a:r>
                  <a:rPr lang="en-US" b="1" dirty="0">
                    <a:latin typeface="Times New Roman" panose="02020603050405020304" pitchFamily="18" charset="0"/>
                    <a:cs typeface="Times New Roman" panose="02020603050405020304" pitchFamily="18" charset="0"/>
                  </a:rPr>
                  <a:t>background. </a:t>
                </a:r>
                <a:r>
                  <a:rPr lang="en-US" b="1" dirty="0" smtClean="0">
                    <a:latin typeface="Times New Roman" panose="02020603050405020304" pitchFamily="18" charset="0"/>
                    <a:cs typeface="Times New Roman" panose="02020603050405020304" pitchFamily="18" charset="0"/>
                  </a:rPr>
                  <a:t>Moreover, some </a:t>
                </a:r>
                <a:r>
                  <a:rPr lang="en-US" b="1" dirty="0">
                    <a:latin typeface="Times New Roman" panose="02020603050405020304" pitchFamily="18" charset="0"/>
                    <a:cs typeface="Times New Roman" panose="02020603050405020304" pitchFamily="18" charset="0"/>
                  </a:rPr>
                  <a:t>more issues like big bang nucleosynthesis, structure formation, </a:t>
                </a:r>
                <a:r>
                  <a:rPr lang="en-US" b="1" dirty="0" smtClean="0">
                    <a:latin typeface="Times New Roman" panose="02020603050405020304" pitchFamily="18" charset="0"/>
                    <a:cs typeface="Times New Roman" panose="02020603050405020304" pitchFamily="18" charset="0"/>
                  </a:rPr>
                  <a:t>inflation </a:t>
                </a:r>
                <a:r>
                  <a:rPr lang="en-US" b="1" dirty="0">
                    <a:latin typeface="Times New Roman" panose="02020603050405020304" pitchFamily="18" charset="0"/>
                    <a:cs typeface="Times New Roman" panose="02020603050405020304" pitchFamily="18" charset="0"/>
                  </a:rPr>
                  <a:t>can also be discussed in </a:t>
                </a:r>
                <a:r>
                  <a:rPr lang="en-US" b="1" dirty="0" smtClean="0">
                    <a:latin typeface="Times New Roman" panose="02020603050405020304" pitchFamily="18" charset="0"/>
                    <a:cs typeface="Times New Roman" panose="02020603050405020304" pitchFamily="18" charset="0"/>
                  </a:rPr>
                  <a:t>this scenario</a:t>
                </a:r>
                <a:r>
                  <a:rPr lang="en-US" b="1" dirty="0">
                    <a:latin typeface="Times New Roman" panose="02020603050405020304" pitchFamily="18" charset="0"/>
                    <a:cs typeface="Times New Roman" panose="02020603050405020304" pitchFamily="18" charset="0"/>
                  </a:rPr>
                  <a:t>. </a:t>
                </a:r>
                <a:endParaRPr lang="en-IN" b="1"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103" y="142599"/>
                <a:ext cx="11698357" cy="6297958"/>
              </a:xfrm>
              <a:blipFill rotWithShape="0">
                <a:blip r:embed="rId2"/>
                <a:stretch>
                  <a:fillRect l="-885" t="-1544" r="-989" b="-3571"/>
                </a:stretch>
              </a:blipFill>
              <a:ln>
                <a:solidFill>
                  <a:srgbClr val="FFFF00"/>
                </a:solidFill>
              </a:ln>
            </p:spPr>
            <p:txBody>
              <a:bodyPr/>
              <a:lstStyle/>
              <a:p>
                <a:r>
                  <a:rPr lang="en-IN">
                    <a:noFill/>
                  </a:rPr>
                  <a:t> </a:t>
                </a:r>
              </a:p>
            </p:txBody>
          </p:sp>
        </mc:Fallback>
      </mc:AlternateContent>
    </p:spTree>
    <p:extLst>
      <p:ext uri="{BB962C8B-B14F-4D97-AF65-F5344CB8AC3E}">
        <p14:creationId xmlns:p14="http://schemas.microsoft.com/office/powerpoint/2010/main" val="1537358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66" y="314876"/>
            <a:ext cx="11552582" cy="5860637"/>
          </a:xfrm>
          <a:ln>
            <a:solidFill>
              <a:srgbClr val="FFFF00"/>
            </a:solidFill>
          </a:ln>
        </p:spPr>
        <p:txBody>
          <a:bodyPr>
            <a:normAutofit/>
          </a:bodyPr>
          <a:lstStyle/>
          <a:p>
            <a:pPr algn="just"/>
            <a:r>
              <a:rPr lang="en-US" b="1" dirty="0">
                <a:latin typeface="Times New Roman" panose="02020603050405020304" pitchFamily="18" charset="0"/>
                <a:cs typeface="Times New Roman" panose="02020603050405020304" pitchFamily="18" charset="0"/>
              </a:rPr>
              <a:t>Recently, a robust method based on the redshift dependence of </a:t>
            </a:r>
            <a:r>
              <a:rPr lang="en-US" b="1" dirty="0" err="1">
                <a:latin typeface="Times New Roman" panose="02020603050405020304" pitchFamily="18" charset="0"/>
                <a:cs typeface="Times New Roman" panose="02020603050405020304" pitchFamily="18" charset="0"/>
              </a:rPr>
              <a:t>Alcock-Paczynski</a:t>
            </a:r>
            <a:r>
              <a:rPr lang="en-US" b="1" dirty="0">
                <a:latin typeface="Times New Roman" panose="02020603050405020304" pitchFamily="18" charset="0"/>
                <a:cs typeface="Times New Roman" panose="02020603050405020304" pitchFamily="18" charset="0"/>
              </a:rPr>
              <a:t> test is developed </a:t>
            </a:r>
            <a:r>
              <a:rPr lang="en-US" b="1" dirty="0" smtClean="0">
                <a:latin typeface="Times New Roman" panose="02020603050405020304" pitchFamily="18" charset="0"/>
                <a:cs typeface="Times New Roman" panose="02020603050405020304" pitchFamily="18" charset="0"/>
              </a:rPr>
              <a:t>in </a:t>
            </a:r>
            <a:r>
              <a:rPr lang="en-US" b="1" dirty="0" smtClean="0">
                <a:solidFill>
                  <a:srgbClr val="002060"/>
                </a:solidFill>
                <a:latin typeface="Times New Roman" panose="02020603050405020304" pitchFamily="18" charset="0"/>
                <a:cs typeface="Times New Roman" panose="02020603050405020304" pitchFamily="18" charset="0"/>
              </a:rPr>
              <a:t>[13]</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to measure the expansion history of the universe that uses the isotropy of the galaxy density gradient </a:t>
            </a:r>
            <a:r>
              <a:rPr lang="en-US" b="1" dirty="0" smtClean="0">
                <a:latin typeface="Times New Roman" panose="02020603050405020304" pitchFamily="18" charset="0"/>
                <a:cs typeface="Times New Roman" panose="02020603050405020304" pitchFamily="18" charset="0"/>
              </a:rPr>
              <a:t>field to </a:t>
            </a:r>
            <a:r>
              <a:rPr lang="en-US" b="1" dirty="0">
                <a:latin typeface="Times New Roman" panose="02020603050405020304" pitchFamily="18" charset="0"/>
                <a:cs typeface="Times New Roman" panose="02020603050405020304" pitchFamily="18" charset="0"/>
              </a:rPr>
              <a:t>provide more tighter constraints on cosmological parameters with high precision and are studied </a:t>
            </a:r>
            <a:r>
              <a:rPr lang="en-US" b="1" dirty="0" smtClean="0">
                <a:latin typeface="Times New Roman" panose="02020603050405020304" pitchFamily="18" charset="0"/>
                <a:cs typeface="Times New Roman" panose="02020603050405020304" pitchFamily="18" charset="0"/>
              </a:rPr>
              <a:t>in </a:t>
            </a:r>
            <a:r>
              <a:rPr lang="en-US" b="1" dirty="0" smtClean="0">
                <a:solidFill>
                  <a:srgbClr val="002060"/>
                </a:solidFill>
                <a:latin typeface="Times New Roman" panose="02020603050405020304" pitchFamily="18" charset="0"/>
                <a:cs typeface="Times New Roman" panose="02020603050405020304" pitchFamily="18" charset="0"/>
              </a:rPr>
              <a:t>[14-15]</a:t>
            </a:r>
            <a:r>
              <a:rPr lang="en-US" b="1" dirty="0" smtClean="0">
                <a:latin typeface="Times New Roman" panose="02020603050405020304" pitchFamily="18" charset="0"/>
                <a:cs typeface="Times New Roman" panose="02020603050405020304" pitchFamily="18" charset="0"/>
              </a:rPr>
              <a:t>.</a:t>
            </a:r>
          </a:p>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model presented here and other models with such parametrization could </a:t>
            </a:r>
            <a:r>
              <a:rPr lang="en-US" b="1" dirty="0" smtClean="0">
                <a:latin typeface="Times New Roman" panose="02020603050405020304" pitchFamily="18" charset="0"/>
                <a:cs typeface="Times New Roman" panose="02020603050405020304" pitchFamily="18" charset="0"/>
              </a:rPr>
              <a:t>be studied </a:t>
            </a:r>
            <a:r>
              <a:rPr lang="en-US" b="1" dirty="0">
                <a:latin typeface="Times New Roman" panose="02020603050405020304" pitchFamily="18" charset="0"/>
                <a:cs typeface="Times New Roman" panose="02020603050405020304" pitchFamily="18" charset="0"/>
              </a:rPr>
              <a:t>in the same line to get better and more tighter constraints on the model parameters using some </a:t>
            </a:r>
            <a:r>
              <a:rPr lang="en-US" b="1" dirty="0" smtClean="0">
                <a:latin typeface="Times New Roman" panose="02020603050405020304" pitchFamily="18" charset="0"/>
                <a:cs typeface="Times New Roman" panose="02020603050405020304" pitchFamily="18" charset="0"/>
              </a:rPr>
              <a:t>more datasets </a:t>
            </a:r>
            <a:r>
              <a:rPr lang="en-US" b="1" dirty="0">
                <a:latin typeface="Times New Roman" panose="02020603050405020304" pitchFamily="18" charset="0"/>
                <a:cs typeface="Times New Roman" panose="02020603050405020304" pitchFamily="18" charset="0"/>
              </a:rPr>
              <a:t>and is defer to our future works.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353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38" y="113334"/>
            <a:ext cx="11870635" cy="774562"/>
          </a:xfrm>
          <a:solidFill>
            <a:schemeClr val="accent5">
              <a:lumMod val="40000"/>
              <a:lumOff val="60000"/>
            </a:schemeClr>
          </a:solidFill>
          <a:ln w="28575">
            <a:solidFill>
              <a:srgbClr val="00B050"/>
            </a:solid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a:no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REFERENCES</a:t>
            </a:r>
            <a:endParaRPr lang="en-IN"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2338" y="1012048"/>
            <a:ext cx="11662108" cy="5176718"/>
          </a:xfrm>
          <a:ln w="28575">
            <a:solidFill>
              <a:srgbClr val="FFFF00"/>
            </a:solidFill>
          </a:ln>
        </p:spPr>
        <p:txBody>
          <a:bodyPr>
            <a:noAutofit/>
          </a:bodyPr>
          <a:lstStyle/>
          <a:p>
            <a:pPr marL="0" indent="0" algn="just">
              <a:buNone/>
            </a:pPr>
            <a:r>
              <a:rPr lang="en-US" b="1" dirty="0" smtClean="0">
                <a:latin typeface="Times New Roman" panose="02020603050405020304" pitchFamily="18" charset="0"/>
                <a:cs typeface="Times New Roman" panose="02020603050405020304" pitchFamily="18" charset="0"/>
              </a:rPr>
              <a:t>[1]	Arman </a:t>
            </a:r>
            <a:r>
              <a:rPr lang="en-US" b="1" dirty="0" err="1">
                <a:latin typeface="Times New Roman" panose="02020603050405020304" pitchFamily="18" charset="0"/>
                <a:cs typeface="Times New Roman" panose="02020603050405020304" pitchFamily="18" charset="0"/>
              </a:rPr>
              <a:t>Shaeloo</a:t>
            </a:r>
            <a:r>
              <a:rPr lang="en-US" b="1" dirty="0">
                <a:latin typeface="Times New Roman" panose="02020603050405020304" pitchFamily="18" charset="0"/>
                <a:cs typeface="Times New Roman" panose="02020603050405020304" pitchFamily="18" charset="0"/>
              </a:rPr>
              <a:t>, Alex G. Kim, A. G. and Eric V. </a:t>
            </a:r>
            <a:r>
              <a:rPr lang="en-US" b="1" dirty="0" smtClean="0">
                <a:latin typeface="Times New Roman" panose="02020603050405020304" pitchFamily="18" charset="0"/>
                <a:cs typeface="Times New Roman" panose="02020603050405020304" pitchFamily="18" charset="0"/>
              </a:rPr>
              <a:t>Linder: Phys. </a:t>
            </a:r>
            <a:r>
              <a:rPr lang="en-IN" b="1" dirty="0" smtClean="0">
                <a:latin typeface="Times New Roman" panose="02020603050405020304" pitchFamily="18" charset="0"/>
                <a:cs typeface="Times New Roman" panose="02020603050405020304" pitchFamily="18" charset="0"/>
              </a:rPr>
              <a:t>Rev</a:t>
            </a:r>
            <a:r>
              <a:rPr lang="en-IN" b="1" dirty="0">
                <a:latin typeface="Times New Roman" panose="02020603050405020304" pitchFamily="18" charset="0"/>
                <a:cs typeface="Times New Roman" panose="02020603050405020304" pitchFamily="18" charset="0"/>
              </a:rPr>
              <a:t>. </a:t>
            </a:r>
            <a:r>
              <a:rPr lang="en-IN" b="1" dirty="0" smtClean="0">
                <a:latin typeface="Times New Roman" panose="02020603050405020304" pitchFamily="18" charset="0"/>
                <a:cs typeface="Times New Roman" panose="02020603050405020304" pitchFamily="18" charset="0"/>
              </a:rPr>
              <a:t>	D87 023520 </a:t>
            </a:r>
            <a:r>
              <a:rPr lang="en-IN" b="1" dirty="0">
                <a:latin typeface="Times New Roman" panose="02020603050405020304" pitchFamily="18" charset="0"/>
                <a:cs typeface="Times New Roman" panose="02020603050405020304" pitchFamily="18" charset="0"/>
              </a:rPr>
              <a:t>(</a:t>
            </a:r>
            <a:r>
              <a:rPr lang="en-IN" b="1" dirty="0" smtClean="0">
                <a:latin typeface="Times New Roman" panose="02020603050405020304" pitchFamily="18" charset="0"/>
                <a:cs typeface="Times New Roman" panose="02020603050405020304" pitchFamily="18" charset="0"/>
              </a:rPr>
              <a:t>2013)</a:t>
            </a:r>
          </a:p>
          <a:p>
            <a:pPr marL="0" indent="0" algn="just">
              <a:buNone/>
            </a:pPr>
            <a:r>
              <a:rPr lang="en-IN" b="1" dirty="0" smtClean="0">
                <a:latin typeface="Times New Roman" panose="02020603050405020304" pitchFamily="18" charset="0"/>
                <a:cs typeface="Times New Roman" panose="02020603050405020304" pitchFamily="18" charset="0"/>
              </a:rPr>
              <a:t>[2]	Arman </a:t>
            </a:r>
            <a:r>
              <a:rPr lang="en-IN" b="1" dirty="0" err="1">
                <a:latin typeface="Times New Roman" panose="02020603050405020304" pitchFamily="18" charset="0"/>
                <a:cs typeface="Times New Roman" panose="02020603050405020304" pitchFamily="18" charset="0"/>
              </a:rPr>
              <a:t>Shaeloo</a:t>
            </a:r>
            <a:r>
              <a:rPr lang="en-IN" b="1" dirty="0">
                <a:latin typeface="Times New Roman" panose="02020603050405020304" pitchFamily="18" charset="0"/>
                <a:cs typeface="Times New Roman" panose="02020603050405020304" pitchFamily="18" charset="0"/>
              </a:rPr>
              <a:t>, Alex G. Kim, Eric V. </a:t>
            </a:r>
            <a:r>
              <a:rPr lang="en-IN" b="1" dirty="0" smtClean="0">
                <a:latin typeface="Times New Roman" panose="02020603050405020304" pitchFamily="18" charset="0"/>
                <a:cs typeface="Times New Roman" panose="02020603050405020304" pitchFamily="18" charset="0"/>
              </a:rPr>
              <a:t>Linder: </a:t>
            </a:r>
            <a:r>
              <a:rPr lang="en-IN" b="1" dirty="0">
                <a:latin typeface="Times New Roman" panose="02020603050405020304" pitchFamily="18" charset="0"/>
                <a:cs typeface="Times New Roman" panose="02020603050405020304" pitchFamily="18" charset="0"/>
              </a:rPr>
              <a:t>Phys. Rev. D85 123530 </a:t>
            </a:r>
            <a:r>
              <a:rPr lang="en-IN" b="1" dirty="0" smtClean="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2012)</a:t>
            </a:r>
          </a:p>
          <a:p>
            <a:pPr marL="0" indent="0" algn="just">
              <a:buNone/>
            </a:pPr>
            <a:r>
              <a:rPr lang="en-US" b="1" dirty="0" smtClean="0">
                <a:latin typeface="Times New Roman" panose="02020603050405020304" pitchFamily="18" charset="0"/>
                <a:cs typeface="Times New Roman" panose="02020603050405020304" pitchFamily="18" charset="0"/>
              </a:rPr>
              <a:t>[3]	Eric </a:t>
            </a:r>
            <a:r>
              <a:rPr lang="en-US" b="1" dirty="0">
                <a:latin typeface="Times New Roman" panose="02020603050405020304" pitchFamily="18" charset="0"/>
                <a:cs typeface="Times New Roman" panose="02020603050405020304" pitchFamily="18" charset="0"/>
              </a:rPr>
              <a:t>V. </a:t>
            </a:r>
            <a:r>
              <a:rPr lang="en-US" b="1" dirty="0" smtClean="0">
                <a:latin typeface="Times New Roman" panose="02020603050405020304" pitchFamily="18" charset="0"/>
                <a:cs typeface="Times New Roman" panose="02020603050405020304" pitchFamily="18" charset="0"/>
              </a:rPr>
              <a:t>Linder: </a:t>
            </a:r>
            <a:r>
              <a:rPr lang="en-US" b="1" dirty="0">
                <a:latin typeface="Times New Roman" panose="02020603050405020304" pitchFamily="18" charset="0"/>
                <a:cs typeface="Times New Roman" panose="02020603050405020304" pitchFamily="18" charset="0"/>
              </a:rPr>
              <a:t>Phil. Trans. Roy. Soc. A369 4985 (</a:t>
            </a:r>
            <a:r>
              <a:rPr lang="en-US" b="1" dirty="0" smtClean="0">
                <a:latin typeface="Times New Roman" panose="02020603050405020304" pitchFamily="18" charset="0"/>
                <a:cs typeface="Times New Roman" panose="02020603050405020304" pitchFamily="18" charset="0"/>
              </a:rPr>
              <a:t>2011)</a:t>
            </a:r>
          </a:p>
          <a:p>
            <a:pPr marL="0" indent="0" algn="just">
              <a:buNone/>
            </a:pPr>
            <a:r>
              <a:rPr lang="en-US" b="1" dirty="0" smtClean="0">
                <a:latin typeface="Times New Roman" panose="02020603050405020304" pitchFamily="18" charset="0"/>
                <a:cs typeface="Times New Roman" panose="02020603050405020304" pitchFamily="18" charset="0"/>
              </a:rPr>
              <a:t>[4]	Eric </a:t>
            </a:r>
            <a:r>
              <a:rPr lang="en-US" b="1" dirty="0">
                <a:latin typeface="Times New Roman" panose="02020603050405020304" pitchFamily="18" charset="0"/>
                <a:cs typeface="Times New Roman" panose="02020603050405020304" pitchFamily="18" charset="0"/>
              </a:rPr>
              <a:t>V. </a:t>
            </a:r>
            <a:r>
              <a:rPr lang="en-US" b="1" dirty="0" smtClean="0">
                <a:latin typeface="Times New Roman" panose="02020603050405020304" pitchFamily="18" charset="0"/>
                <a:cs typeface="Times New Roman" panose="02020603050405020304" pitchFamily="18" charset="0"/>
              </a:rPr>
              <a:t>Linder: </a:t>
            </a:r>
            <a:r>
              <a:rPr lang="en-US" b="1" dirty="0">
                <a:latin typeface="Times New Roman" panose="02020603050405020304" pitchFamily="18" charset="0"/>
                <a:cs typeface="Times New Roman" panose="02020603050405020304" pitchFamily="18" charset="0"/>
              </a:rPr>
              <a:t>ASP Conf. Ser., </a:t>
            </a:r>
            <a:r>
              <a:rPr lang="en-US" b="1" dirty="0" err="1">
                <a:latin typeface="Times New Roman" panose="02020603050405020304" pitchFamily="18" charset="0"/>
                <a:cs typeface="Times New Roman" panose="02020603050405020304" pitchFamily="18" charset="0"/>
              </a:rPr>
              <a:t>arXiv</a:t>
            </a:r>
            <a:r>
              <a:rPr lang="en-US" b="1" dirty="0">
                <a:latin typeface="Times New Roman" panose="02020603050405020304" pitchFamily="18" charset="0"/>
                <a:cs typeface="Times New Roman" panose="02020603050405020304" pitchFamily="18" charset="0"/>
              </a:rPr>
              <a:t> 0311403 [</a:t>
            </a:r>
            <a:r>
              <a:rPr lang="en-US" b="1" dirty="0" err="1">
                <a:latin typeface="Times New Roman" panose="02020603050405020304" pitchFamily="18" charset="0"/>
                <a:cs typeface="Times New Roman" panose="02020603050405020304" pitchFamily="18" charset="0"/>
              </a:rPr>
              <a:t>astro-ph</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2003)</a:t>
            </a:r>
          </a:p>
          <a:p>
            <a:pPr marL="0" indent="0" algn="just">
              <a:buNone/>
            </a:pPr>
            <a:r>
              <a:rPr lang="en-US" b="1" dirty="0" smtClean="0">
                <a:latin typeface="Times New Roman" panose="02020603050405020304" pitchFamily="18" charset="0"/>
                <a:cs typeface="Times New Roman" panose="02020603050405020304" pitchFamily="18" charset="0"/>
              </a:rPr>
              <a:t>[5]	Cunha</a:t>
            </a:r>
            <a:r>
              <a:rPr lang="en-US" b="1" dirty="0">
                <a:latin typeface="Times New Roman" panose="02020603050405020304" pitchFamily="18" charset="0"/>
                <a:cs typeface="Times New Roman" panose="02020603050405020304" pitchFamily="18" charset="0"/>
              </a:rPr>
              <a:t>, J. V. and Lima, J. A. S</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Mon. Not. Roy. </a:t>
            </a:r>
            <a:r>
              <a:rPr lang="en-US" b="1" dirty="0" err="1">
                <a:latin typeface="Times New Roman" panose="02020603050405020304" pitchFamily="18" charset="0"/>
                <a:cs typeface="Times New Roman" panose="02020603050405020304" pitchFamily="18" charset="0"/>
              </a:rPr>
              <a:t>Astr</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Soc. </a:t>
            </a:r>
            <a:r>
              <a:rPr lang="en-IN" b="1" dirty="0" smtClean="0">
                <a:latin typeface="Times New Roman" panose="02020603050405020304" pitchFamily="18" charset="0"/>
                <a:cs typeface="Times New Roman" panose="02020603050405020304" pitchFamily="18" charset="0"/>
              </a:rPr>
              <a:t>390 </a:t>
            </a:r>
            <a:r>
              <a:rPr lang="en-IN" b="1" dirty="0">
                <a:latin typeface="Times New Roman" panose="02020603050405020304" pitchFamily="18" charset="0"/>
                <a:cs typeface="Times New Roman" panose="02020603050405020304" pitchFamily="18" charset="0"/>
              </a:rPr>
              <a:t>210 </a:t>
            </a:r>
            <a:r>
              <a:rPr lang="en-IN" b="1" dirty="0" smtClean="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2008</a:t>
            </a:r>
            <a:r>
              <a:rPr lang="en-IN" b="1" dirty="0" smtClean="0">
                <a:latin typeface="Times New Roman" panose="02020603050405020304" pitchFamily="18" charset="0"/>
                <a:cs typeface="Times New Roman" panose="02020603050405020304" pitchFamily="18" charset="0"/>
              </a:rPr>
              <a:t>)</a:t>
            </a:r>
          </a:p>
          <a:p>
            <a:pPr marL="0" indent="0" algn="just">
              <a:buNone/>
            </a:pPr>
            <a:r>
              <a:rPr lang="en-US" b="1" dirty="0" smtClean="0">
                <a:latin typeface="Times New Roman" panose="02020603050405020304" pitchFamily="18" charset="0"/>
                <a:cs typeface="Times New Roman" panose="02020603050405020304" pitchFamily="18" charset="0"/>
              </a:rPr>
              <a:t>[6]	</a:t>
            </a:r>
            <a:r>
              <a:rPr lang="en-US" b="1" dirty="0" err="1" smtClean="0">
                <a:latin typeface="Times New Roman" panose="02020603050405020304" pitchFamily="18" charset="0"/>
                <a:cs typeface="Times New Roman" panose="02020603050405020304" pitchFamily="18" charset="0"/>
              </a:rPr>
              <a:t>Chevallier</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 and </a:t>
            </a:r>
            <a:r>
              <a:rPr lang="en-US" b="1" dirty="0" err="1">
                <a:latin typeface="Times New Roman" panose="02020603050405020304" pitchFamily="18" charset="0"/>
                <a:cs typeface="Times New Roman" panose="02020603050405020304" pitchFamily="18" charset="0"/>
              </a:rPr>
              <a:t>Polarski</a:t>
            </a:r>
            <a:r>
              <a:rPr lang="en-US" b="1" dirty="0">
                <a:latin typeface="Times New Roman" panose="02020603050405020304" pitchFamily="18" charset="0"/>
                <a:cs typeface="Times New Roman" panose="02020603050405020304" pitchFamily="18" charset="0"/>
              </a:rPr>
              <a:t>, D</a:t>
            </a:r>
            <a:r>
              <a:rPr lang="en-US" b="1" dirty="0" smtClean="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Int. J. Mod. Phys. D10 213 (2001)</a:t>
            </a:r>
          </a:p>
          <a:p>
            <a:pPr marL="0" indent="0" algn="just">
              <a:buNone/>
            </a:pPr>
            <a:r>
              <a:rPr lang="en-US" b="1" dirty="0" smtClean="0">
                <a:latin typeface="Times New Roman" panose="02020603050405020304" pitchFamily="18" charset="0"/>
                <a:cs typeface="Times New Roman" panose="02020603050405020304" pitchFamily="18" charset="0"/>
              </a:rPr>
              <a:t>[7]	</a:t>
            </a:r>
            <a:r>
              <a:rPr lang="en-US" b="1" dirty="0" err="1" smtClean="0">
                <a:latin typeface="Times New Roman" panose="02020603050405020304" pitchFamily="18" charset="0"/>
                <a:cs typeface="Times New Roman" panose="02020603050405020304" pitchFamily="18" charset="0"/>
              </a:rPr>
              <a:t>Jassal</a:t>
            </a:r>
            <a:r>
              <a:rPr lang="en-US" b="1" dirty="0">
                <a:latin typeface="Times New Roman" panose="02020603050405020304" pitchFamily="18" charset="0"/>
                <a:cs typeface="Times New Roman" panose="02020603050405020304" pitchFamily="18" charset="0"/>
              </a:rPr>
              <a:t>, H. K., </a:t>
            </a:r>
            <a:r>
              <a:rPr lang="en-US" b="1" dirty="0" err="1">
                <a:latin typeface="Times New Roman" panose="02020603050405020304" pitchFamily="18" charset="0"/>
                <a:cs typeface="Times New Roman" panose="02020603050405020304" pitchFamily="18" charset="0"/>
              </a:rPr>
              <a:t>Bagla</a:t>
            </a:r>
            <a:r>
              <a:rPr lang="en-US" b="1" dirty="0">
                <a:latin typeface="Times New Roman" panose="02020603050405020304" pitchFamily="18" charset="0"/>
                <a:cs typeface="Times New Roman" panose="02020603050405020304" pitchFamily="18" charset="0"/>
              </a:rPr>
              <a:t>, J. S. and </a:t>
            </a:r>
            <a:r>
              <a:rPr lang="en-US" b="1" dirty="0" err="1">
                <a:latin typeface="Times New Roman" panose="02020603050405020304" pitchFamily="18" charset="0"/>
                <a:cs typeface="Times New Roman" panose="02020603050405020304" pitchFamily="18" charset="0"/>
              </a:rPr>
              <a:t>Padmanabhan</a:t>
            </a:r>
            <a:r>
              <a:rPr lang="en-US" b="1" dirty="0">
                <a:latin typeface="Times New Roman" panose="02020603050405020304" pitchFamily="18" charset="0"/>
                <a:cs typeface="Times New Roman" panose="02020603050405020304" pitchFamily="18" charset="0"/>
              </a:rPr>
              <a:t>, T</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Mon. </a:t>
            </a:r>
            <a:r>
              <a:rPr lang="en-US" b="1" dirty="0" smtClean="0">
                <a:latin typeface="Times New Roman" panose="02020603050405020304" pitchFamily="18" charset="0"/>
                <a:cs typeface="Times New Roman" panose="02020603050405020304" pitchFamily="18" charset="0"/>
              </a:rPr>
              <a:t>Not. </a:t>
            </a:r>
            <a:r>
              <a:rPr lang="en-IN" b="1" dirty="0" smtClean="0">
                <a:latin typeface="Times New Roman" panose="02020603050405020304" pitchFamily="18" charset="0"/>
                <a:cs typeface="Times New Roman" panose="02020603050405020304" pitchFamily="18" charset="0"/>
              </a:rPr>
              <a:t>R</a:t>
            </a:r>
            <a:r>
              <a:rPr lang="en-IN" b="1" dirty="0">
                <a:latin typeface="Times New Roman" panose="02020603050405020304" pitchFamily="18" charset="0"/>
                <a:cs typeface="Times New Roman" panose="02020603050405020304" pitchFamily="18" charset="0"/>
              </a:rPr>
              <a:t>. </a:t>
            </a:r>
            <a:r>
              <a:rPr lang="en-IN" b="1" dirty="0" smtClean="0">
                <a:latin typeface="Times New Roman" panose="02020603050405020304" pitchFamily="18" charset="0"/>
                <a:cs typeface="Times New Roman" panose="02020603050405020304" pitchFamily="18" charset="0"/>
              </a:rPr>
              <a:t>	Astron</a:t>
            </a:r>
            <a:r>
              <a:rPr lang="en-IN" b="1" dirty="0">
                <a:latin typeface="Times New Roman" panose="02020603050405020304" pitchFamily="18" charset="0"/>
                <a:cs typeface="Times New Roman" panose="02020603050405020304" pitchFamily="18" charset="0"/>
              </a:rPr>
              <a:t>. Soc. Letters 356(1) L11 (2005</a:t>
            </a:r>
            <a:r>
              <a:rPr lang="en-IN" b="1" dirty="0" smtClean="0">
                <a:latin typeface="Times New Roman" panose="02020603050405020304" pitchFamily="18" charset="0"/>
                <a:cs typeface="Times New Roman" panose="02020603050405020304" pitchFamily="18" charset="0"/>
              </a:rPr>
              <a:t>)</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456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25" y="237457"/>
            <a:ext cx="11690685" cy="6017569"/>
          </a:xfrm>
          <a:ln>
            <a:solidFill>
              <a:srgbClr val="FFFF00"/>
            </a:solidFill>
          </a:ln>
        </p:spPr>
        <p:txBody>
          <a:bodyPr>
            <a:noAutofit/>
          </a:bodyPr>
          <a:lstStyle/>
          <a:p>
            <a:pPr marL="0" indent="0" algn="just">
              <a:buNone/>
            </a:pPr>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8]	</a:t>
            </a:r>
            <a:r>
              <a:rPr lang="en-US" b="1" dirty="0" err="1">
                <a:latin typeface="Times New Roman" panose="02020603050405020304" pitchFamily="18" charset="0"/>
                <a:cs typeface="Times New Roman" panose="02020603050405020304" pitchFamily="18" charset="0"/>
              </a:rPr>
              <a:t>Pacif</a:t>
            </a:r>
            <a:r>
              <a:rPr lang="en-US" b="1" dirty="0">
                <a:latin typeface="Times New Roman" panose="02020603050405020304" pitchFamily="18" charset="0"/>
                <a:cs typeface="Times New Roman" panose="02020603050405020304" pitchFamily="18" charset="0"/>
              </a:rPr>
              <a:t>, S. K. J., </a:t>
            </a:r>
            <a:r>
              <a:rPr lang="en-US" b="1" dirty="0" err="1">
                <a:latin typeface="Times New Roman" panose="02020603050405020304" pitchFamily="18" charset="0"/>
                <a:cs typeface="Times New Roman" panose="02020603050405020304" pitchFamily="18" charset="0"/>
              </a:rPr>
              <a:t>Myrzakulov</a:t>
            </a:r>
            <a:r>
              <a:rPr lang="en-US" b="1" dirty="0">
                <a:latin typeface="Times New Roman" panose="02020603050405020304" pitchFamily="18" charset="0"/>
                <a:cs typeface="Times New Roman" panose="02020603050405020304" pitchFamily="18" charset="0"/>
              </a:rPr>
              <a:t> R. and </a:t>
            </a:r>
            <a:r>
              <a:rPr lang="en-US" b="1" dirty="0" err="1">
                <a:latin typeface="Times New Roman" panose="02020603050405020304" pitchFamily="18" charset="0"/>
                <a:cs typeface="Times New Roman" panose="02020603050405020304" pitchFamily="18" charset="0"/>
              </a:rPr>
              <a:t>Myrzakul</a:t>
            </a:r>
            <a:r>
              <a:rPr lang="en-US" b="1" dirty="0">
                <a:latin typeface="Times New Roman" panose="02020603050405020304" pitchFamily="18" charset="0"/>
                <a:cs typeface="Times New Roman" panose="02020603050405020304" pitchFamily="18" charset="0"/>
              </a:rPr>
              <a:t>, S.: </a:t>
            </a:r>
            <a:r>
              <a:rPr lang="en-IN" b="1" dirty="0">
                <a:latin typeface="Times New Roman" panose="02020603050405020304" pitchFamily="18" charset="0"/>
                <a:cs typeface="Times New Roman" panose="02020603050405020304" pitchFamily="18" charset="0"/>
              </a:rPr>
              <a:t>Int. J. Geom. Meth. </a:t>
            </a:r>
            <a:r>
              <a:rPr lang="en-IN" b="1" dirty="0" smtClean="0">
                <a:latin typeface="Times New Roman" panose="02020603050405020304" pitchFamily="18" charset="0"/>
                <a:cs typeface="Times New Roman" panose="02020603050405020304" pitchFamily="18" charset="0"/>
              </a:rPr>
              <a:t>	Mod</a:t>
            </a:r>
            <a:r>
              <a:rPr lang="en-IN" b="1" dirty="0">
                <a:latin typeface="Times New Roman" panose="02020603050405020304" pitchFamily="18" charset="0"/>
                <a:cs typeface="Times New Roman" panose="02020603050405020304" pitchFamily="18" charset="0"/>
              </a:rPr>
              <a:t>. Phys. </a:t>
            </a:r>
            <a:r>
              <a:rPr lang="en-IN" b="1" dirty="0" smtClean="0">
                <a:latin typeface="Times New Roman" panose="02020603050405020304" pitchFamily="18" charset="0"/>
                <a:cs typeface="Times New Roman" panose="02020603050405020304" pitchFamily="18" charset="0"/>
              </a:rPr>
              <a:t>	14 </a:t>
            </a:r>
            <a:r>
              <a:rPr lang="en-IN" b="1" dirty="0">
                <a:latin typeface="Times New Roman" panose="02020603050405020304" pitchFamily="18" charset="0"/>
                <a:cs typeface="Times New Roman" panose="02020603050405020304" pitchFamily="18" charset="0"/>
              </a:rPr>
              <a:t>1750111 (2017)</a:t>
            </a:r>
          </a:p>
          <a:p>
            <a:pPr marL="0" indent="0" algn="just">
              <a:buNone/>
            </a:pP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9]	Singh</a:t>
            </a:r>
            <a:r>
              <a:rPr lang="en-US" b="1" dirty="0">
                <a:latin typeface="Times New Roman" panose="02020603050405020304" pitchFamily="18" charset="0"/>
                <a:cs typeface="Times New Roman" panose="02020603050405020304" pitchFamily="18" charset="0"/>
              </a:rPr>
              <a:t>, J. P.: </a:t>
            </a:r>
            <a:r>
              <a:rPr lang="en-US" b="1" dirty="0" err="1">
                <a:latin typeface="Times New Roman" panose="02020603050405020304" pitchFamily="18" charset="0"/>
                <a:cs typeface="Times New Roman" panose="02020603050405020304" pitchFamily="18" charset="0"/>
              </a:rPr>
              <a:t>Astrophys</a:t>
            </a:r>
            <a:r>
              <a:rPr lang="en-US" b="1" dirty="0">
                <a:latin typeface="Times New Roman" panose="02020603050405020304" pitchFamily="18" charset="0"/>
                <a:cs typeface="Times New Roman" panose="02020603050405020304" pitchFamily="18" charset="0"/>
              </a:rPr>
              <a:t>. Space Sc., 318 103 (2008)</a:t>
            </a:r>
          </a:p>
          <a:p>
            <a:pPr marL="0" indent="0" algn="just">
              <a:buNone/>
            </a:pP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10]	Banerjee</a:t>
            </a:r>
            <a:r>
              <a:rPr lang="en-US" b="1" dirty="0">
                <a:latin typeface="Times New Roman" panose="02020603050405020304" pitchFamily="18" charset="0"/>
                <a:cs typeface="Times New Roman" panose="02020603050405020304" pitchFamily="18" charset="0"/>
              </a:rPr>
              <a:t>, N. and Das, S.: Gen. </a:t>
            </a:r>
            <a:r>
              <a:rPr lang="en-US" b="1" dirty="0" err="1">
                <a:latin typeface="Times New Roman" panose="02020603050405020304" pitchFamily="18" charset="0"/>
                <a:cs typeface="Times New Roman" panose="02020603050405020304" pitchFamily="18" charset="0"/>
              </a:rPr>
              <a:t>Relativ</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Grav</a:t>
            </a:r>
            <a:r>
              <a:rPr lang="en-US" b="1" dirty="0">
                <a:latin typeface="Times New Roman" panose="02020603050405020304" pitchFamily="18" charset="0"/>
                <a:cs typeface="Times New Roman" panose="02020603050405020304" pitchFamily="18" charset="0"/>
              </a:rPr>
              <a:t>. 37 1695 </a:t>
            </a:r>
            <a:r>
              <a:rPr lang="en-IN" b="1" dirty="0">
                <a:latin typeface="Times New Roman" panose="02020603050405020304" pitchFamily="18" charset="0"/>
                <a:cs typeface="Times New Roman" panose="02020603050405020304" pitchFamily="18" charset="0"/>
              </a:rPr>
              <a:t>(2005)</a:t>
            </a:r>
            <a:endParaRPr lang="fr-FR" b="1" dirty="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[11]	Deng Wang, Xin-He </a:t>
            </a:r>
            <a:r>
              <a:rPr lang="en-US" b="1" dirty="0" err="1" smtClean="0">
                <a:latin typeface="Times New Roman" panose="02020603050405020304" pitchFamily="18" charset="0"/>
                <a:cs typeface="Times New Roman" panose="02020603050405020304" pitchFamily="18" charset="0"/>
              </a:rPr>
              <a:t>Meng</a:t>
            </a:r>
            <a:r>
              <a:rPr lang="en-US" b="1" dirty="0" smtClean="0">
                <a:latin typeface="Times New Roman" panose="02020603050405020304" pitchFamily="18" charset="0"/>
                <a:cs typeface="Times New Roman" panose="02020603050405020304" pitchFamily="18" charset="0"/>
              </a:rPr>
              <a:t>: Sci. China Phys. Mech. Astron. 60 110411 	(2017)</a:t>
            </a:r>
          </a:p>
          <a:p>
            <a:pPr marL="0" indent="0" algn="just">
              <a:buNone/>
            </a:pPr>
            <a:r>
              <a:rPr lang="en-US" b="1" dirty="0" smtClean="0">
                <a:latin typeface="Times New Roman" panose="02020603050405020304" pitchFamily="18" charset="0"/>
                <a:cs typeface="Times New Roman" panose="02020603050405020304" pitchFamily="18" charset="0"/>
              </a:rPr>
              <a:t>[12]	</a:t>
            </a:r>
            <a:r>
              <a:rPr lang="en-US" b="1" dirty="0" err="1" smtClean="0">
                <a:latin typeface="Times New Roman" panose="02020603050405020304" pitchFamily="18" charset="0"/>
                <a:cs typeface="Times New Roman" panose="02020603050405020304" pitchFamily="18" charset="0"/>
              </a:rPr>
              <a:t>Ritika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Nagpal</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et al.:</a:t>
            </a:r>
            <a:r>
              <a:rPr lang="en-IN" b="1" dirty="0" smtClean="0">
                <a:latin typeface="Times New Roman" panose="02020603050405020304" pitchFamily="18" charset="0"/>
                <a:cs typeface="Times New Roman" panose="02020603050405020304" pitchFamily="18" charset="0"/>
              </a:rPr>
              <a:t> Eur. Phys. J. C 78 946 (2018)</a:t>
            </a:r>
          </a:p>
          <a:p>
            <a:pPr marL="0" indent="0" algn="just">
              <a:buNone/>
            </a:pPr>
            <a:r>
              <a:rPr lang="en-US" b="1" dirty="0" smtClean="0">
                <a:latin typeface="Times New Roman" panose="02020603050405020304" pitchFamily="18" charset="0"/>
                <a:cs typeface="Times New Roman" panose="02020603050405020304" pitchFamily="18" charset="0"/>
              </a:rPr>
              <a:t>[13]	Li et al.: </a:t>
            </a:r>
            <a:r>
              <a:rPr lang="fr-FR" b="1" dirty="0" err="1" smtClean="0">
                <a:latin typeface="Times New Roman" panose="02020603050405020304" pitchFamily="18" charset="0"/>
                <a:cs typeface="Times New Roman" panose="02020603050405020304" pitchFamily="18" charset="0"/>
              </a:rPr>
              <a:t>Astrophys</a:t>
            </a:r>
            <a:r>
              <a:rPr lang="fr-FR" b="1" dirty="0" smtClean="0">
                <a:latin typeface="Times New Roman" panose="02020603050405020304" pitchFamily="18" charset="0"/>
                <a:cs typeface="Times New Roman" panose="02020603050405020304" pitchFamily="18" charset="0"/>
              </a:rPr>
              <a:t>. J. 796 137 (2014)</a:t>
            </a:r>
          </a:p>
          <a:p>
            <a:pPr marL="0" indent="0" algn="just">
              <a:buNone/>
            </a:pPr>
            <a:r>
              <a:rPr lang="en-US" b="1" dirty="0" smtClean="0">
                <a:latin typeface="Times New Roman" panose="02020603050405020304" pitchFamily="18" charset="0"/>
                <a:cs typeface="Times New Roman" panose="02020603050405020304" pitchFamily="18" charset="0"/>
              </a:rPr>
              <a:t>[14]	Li et al.</a:t>
            </a:r>
            <a:r>
              <a:rPr lang="en-IN" b="1" dirty="0" smtClean="0">
                <a:latin typeface="Times New Roman" panose="02020603050405020304" pitchFamily="18" charset="0"/>
                <a:cs typeface="Times New Roman" panose="02020603050405020304" pitchFamily="18" charset="0"/>
              </a:rPr>
              <a:t>: </a:t>
            </a:r>
            <a:r>
              <a:rPr lang="en-IN" b="1" dirty="0" err="1" smtClean="0">
                <a:latin typeface="Times New Roman" panose="02020603050405020304" pitchFamily="18" charset="0"/>
                <a:cs typeface="Times New Roman" panose="02020603050405020304" pitchFamily="18" charset="0"/>
              </a:rPr>
              <a:t>Astrophys</a:t>
            </a:r>
            <a:r>
              <a:rPr lang="en-IN" b="1" dirty="0" smtClean="0">
                <a:latin typeface="Times New Roman" panose="02020603050405020304" pitchFamily="18" charset="0"/>
                <a:cs typeface="Times New Roman" panose="02020603050405020304" pitchFamily="18" charset="0"/>
              </a:rPr>
              <a:t>. J. 832(2) 103 (2016)</a:t>
            </a:r>
          </a:p>
          <a:p>
            <a:pPr marL="0" indent="0" algn="just">
              <a:buNone/>
            </a:pPr>
            <a:r>
              <a:rPr lang="en-IN" b="1" dirty="0" smtClean="0">
                <a:latin typeface="Times New Roman" panose="02020603050405020304" pitchFamily="18" charset="0"/>
                <a:cs typeface="Times New Roman" panose="02020603050405020304" pitchFamily="18" charset="0"/>
              </a:rPr>
              <a:t>[15]	</a:t>
            </a:r>
            <a:r>
              <a:rPr lang="en-US" b="1" dirty="0" smtClean="0">
                <a:latin typeface="Times New Roman" panose="02020603050405020304" pitchFamily="18" charset="0"/>
                <a:cs typeface="Times New Roman" panose="02020603050405020304" pitchFamily="18" charset="0"/>
              </a:rPr>
              <a:t>Li </a:t>
            </a:r>
            <a:r>
              <a:rPr lang="en-US" b="1" dirty="0">
                <a:latin typeface="Times New Roman" panose="02020603050405020304" pitchFamily="18" charset="0"/>
                <a:cs typeface="Times New Roman" panose="02020603050405020304" pitchFamily="18" charset="0"/>
              </a:rPr>
              <a:t>et al</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Astrophys</a:t>
            </a:r>
            <a:r>
              <a:rPr lang="en-US" b="1" dirty="0" smtClean="0">
                <a:latin typeface="Times New Roman" panose="02020603050405020304" pitchFamily="18" charset="0"/>
                <a:cs typeface="Times New Roman" panose="02020603050405020304" pitchFamily="18" charset="0"/>
              </a:rPr>
              <a:t>. J.</a:t>
            </a:r>
            <a:r>
              <a:rPr lang="en-IN" b="1" dirty="0" smtClean="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875(2) 92 (2019)</a:t>
            </a:r>
          </a:p>
        </p:txBody>
      </p:sp>
    </p:spTree>
    <p:extLst>
      <p:ext uri="{BB962C8B-B14F-4D97-AF65-F5344CB8AC3E}">
        <p14:creationId xmlns:p14="http://schemas.microsoft.com/office/powerpoint/2010/main" val="1295545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509504"/>
            <a:ext cx="7022432" cy="1325563"/>
          </a:xfr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IN" sz="8800" b="1" i="1" dirty="0" smtClean="0">
                <a:solidFill>
                  <a:srgbClr val="C00000"/>
                </a:solidFill>
                <a:latin typeface="Algerian" panose="04020705040A02060702" pitchFamily="82" charset="0"/>
              </a:rPr>
              <a:t>THANK YOU   </a:t>
            </a:r>
            <a:endParaRPr lang="en-IN" sz="8800" b="1" i="1" dirty="0">
              <a:solidFill>
                <a:srgbClr val="C00000"/>
              </a:solidFill>
              <a:latin typeface="Algerian" panose="04020705040A02060702" pitchFamily="8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368" y="2239344"/>
            <a:ext cx="5979694" cy="4010025"/>
          </a:xfrm>
          <a:prstGeom prst="rect">
            <a:avLst/>
          </a:prstGeom>
        </p:spPr>
      </p:pic>
    </p:spTree>
    <p:extLst>
      <p:ext uri="{BB962C8B-B14F-4D97-AF65-F5344CB8AC3E}">
        <p14:creationId xmlns:p14="http://schemas.microsoft.com/office/powerpoint/2010/main" val="7009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38" y="113334"/>
            <a:ext cx="3415749" cy="774562"/>
          </a:xfrm>
          <a:solidFill>
            <a:schemeClr val="accent4">
              <a:lumMod val="20000"/>
              <a:lumOff val="80000"/>
            </a:schemeClr>
          </a:solidFill>
          <a:ln w="19050">
            <a:solidFill>
              <a:schemeClr val="accent1">
                <a:lumMod val="60000"/>
                <a:lumOff val="40000"/>
              </a:schemeClr>
            </a:solidFill>
          </a:ln>
          <a:effectLst>
            <a:softEdge rad="12700"/>
          </a:effectLst>
          <a:scene3d>
            <a:camera prst="orthographicFront"/>
            <a:lightRig rig="threePt" dir="t"/>
          </a:scene3d>
          <a:sp3d>
            <a:bevelT prst="angle"/>
          </a:sp3d>
        </p:spPr>
        <p:txBody>
          <a:bodyPr>
            <a:normAutofit/>
          </a:bodyPr>
          <a:lstStyle/>
          <a:p>
            <a:r>
              <a:rPr lang="en-IN" b="1" dirty="0" smtClean="0">
                <a:solidFill>
                  <a:srgbClr val="0070C0"/>
                </a:solidFill>
                <a:latin typeface="Times New Roman" panose="02020603050405020304" pitchFamily="18" charset="0"/>
                <a:cs typeface="Times New Roman" panose="02020603050405020304" pitchFamily="18" charset="0"/>
              </a:rPr>
              <a:t>Introduction</a:t>
            </a:r>
            <a:endParaRPr lang="en-IN"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2338" y="1033671"/>
            <a:ext cx="11870635" cy="5499651"/>
          </a:xfrm>
          <a:ln w="28575">
            <a:solidFill>
              <a:srgbClr val="FFFF00"/>
            </a:solidFill>
          </a:ln>
        </p:spPr>
        <p:txBody>
          <a:bodyPr>
            <a:noAutofit/>
          </a:bodyPr>
          <a:lstStyle/>
          <a:p>
            <a:pPr algn="just"/>
            <a:r>
              <a:rPr lang="en-US" sz="2400" b="1" dirty="0" smtClean="0">
                <a:solidFill>
                  <a:srgbClr val="00B050"/>
                </a:solidFill>
                <a:latin typeface="Times New Roman" panose="02020603050405020304" pitchFamily="18" charset="0"/>
                <a:cs typeface="Times New Roman" panose="02020603050405020304" pitchFamily="18" charset="0"/>
              </a:rPr>
              <a:t>There exist some fundamental issues on Standard Big Bang Cosmology (SBBC) such as cosmological constant problem, singularity problem, age problem and also the standard model exhibits all time decelerating expansion.</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p>
          <a:p>
            <a:pPr algn="just"/>
            <a:r>
              <a:rPr lang="en-US" sz="2400" b="1" dirty="0" smtClean="0">
                <a:solidFill>
                  <a:srgbClr val="C00000"/>
                </a:solidFill>
                <a:latin typeface="Times New Roman" panose="02020603050405020304" pitchFamily="18" charset="0"/>
                <a:cs typeface="Times New Roman" panose="02020603050405020304" pitchFamily="18" charset="0"/>
              </a:rPr>
              <a:t>The discovery of accelerating expansion raised some questions on SBBC. To resolve some of these issues DARK ENERGY is introduced which is quite successful to explain some observable properties of the Universe.</a:t>
            </a:r>
          </a:p>
          <a:p>
            <a:pPr algn="just"/>
            <a:r>
              <a:rPr lang="en-US" sz="2400" b="1" dirty="0" smtClean="0">
                <a:solidFill>
                  <a:srgbClr val="002060"/>
                </a:solidFill>
                <a:latin typeface="Times New Roman" panose="02020603050405020304" pitchFamily="18" charset="0"/>
                <a:cs typeface="Times New Roman" panose="02020603050405020304" pitchFamily="18" charset="0"/>
              </a:rPr>
              <a:t>Einstein field </a:t>
            </a:r>
            <a:r>
              <a:rPr lang="en-US" sz="2400" b="1" dirty="0">
                <a:solidFill>
                  <a:srgbClr val="002060"/>
                </a:solidFill>
                <a:latin typeface="Times New Roman" panose="02020603050405020304" pitchFamily="18" charset="0"/>
                <a:cs typeface="Times New Roman" panose="02020603050405020304" pitchFamily="18" charset="0"/>
              </a:rPr>
              <a:t>equations in FLRW background contains two independent equations with three unknowns (energy </a:t>
            </a:r>
            <a:r>
              <a:rPr lang="en-US" sz="2400" b="1" dirty="0" smtClean="0">
                <a:solidFill>
                  <a:srgbClr val="002060"/>
                </a:solidFill>
                <a:latin typeface="Times New Roman" panose="02020603050405020304" pitchFamily="18" charset="0"/>
                <a:cs typeface="Times New Roman" panose="02020603050405020304" pitchFamily="18" charset="0"/>
              </a:rPr>
              <a:t>density-</a:t>
            </a:r>
            <a:r>
              <a:rPr lang="el-GR" sz="2400" b="1" i="1" dirty="0" smtClean="0">
                <a:solidFill>
                  <a:srgbClr val="002060"/>
                </a:solidFill>
                <a:latin typeface="Times New Roman" panose="02020603050405020304" pitchFamily="18" charset="0"/>
                <a:cs typeface="Times New Roman" panose="02020603050405020304" pitchFamily="18" charset="0"/>
              </a:rPr>
              <a:t>ρ</a:t>
            </a:r>
            <a:r>
              <a:rPr lang="en-US" sz="2400" b="1" dirty="0" smtClean="0">
                <a:solidFill>
                  <a:srgbClr val="002060"/>
                </a:solidFill>
                <a:latin typeface="Times New Roman" panose="02020603050405020304" pitchFamily="18" charset="0"/>
                <a:cs typeface="Times New Roman" panose="02020603050405020304" pitchFamily="18" charset="0"/>
              </a:rPr>
              <a:t>, pressure-</a:t>
            </a:r>
            <a:r>
              <a:rPr lang="en-US" sz="2400" b="1" i="1" dirty="0" smtClean="0">
                <a:solidFill>
                  <a:srgbClr val="002060"/>
                </a:solidFill>
                <a:latin typeface="Times New Roman" panose="02020603050405020304" pitchFamily="18" charset="0"/>
                <a:cs typeface="Times New Roman" panose="02020603050405020304" pitchFamily="18" charset="0"/>
              </a:rPr>
              <a:t>p</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and scale </a:t>
            </a:r>
            <a:r>
              <a:rPr lang="en-US" sz="2400" b="1" dirty="0" smtClean="0">
                <a:solidFill>
                  <a:srgbClr val="002060"/>
                </a:solidFill>
                <a:latin typeface="Times New Roman" panose="02020603050405020304" pitchFamily="18" charset="0"/>
                <a:cs typeface="Times New Roman" panose="02020603050405020304" pitchFamily="18" charset="0"/>
              </a:rPr>
              <a:t>factor-</a:t>
            </a:r>
            <a:r>
              <a:rPr lang="en-US" sz="2400" b="1" i="1" dirty="0" smtClean="0">
                <a:solidFill>
                  <a:srgbClr val="002060"/>
                </a:solidFill>
                <a:latin typeface="Times New Roman" panose="02020603050405020304" pitchFamily="18" charset="0"/>
                <a:cs typeface="Times New Roman" panose="02020603050405020304" pitchFamily="18" charset="0"/>
              </a:rPr>
              <a:t>a</a:t>
            </a:r>
            <a:r>
              <a:rPr lang="en-US" sz="2400" b="1" dirty="0">
                <a:solidFill>
                  <a:srgbClr val="002060"/>
                </a:solidFill>
                <a:latin typeface="Times New Roman" panose="02020603050405020304" pitchFamily="18" charset="0"/>
                <a:cs typeface="Times New Roman" panose="02020603050405020304" pitchFamily="18" charset="0"/>
              </a:rPr>
              <a:t>) which can be solved by assuming the equation of state. With the addition of an </a:t>
            </a:r>
            <a:r>
              <a:rPr lang="en-US" sz="2400" b="1" dirty="0" smtClean="0">
                <a:solidFill>
                  <a:srgbClr val="002060"/>
                </a:solidFill>
                <a:latin typeface="Times New Roman" panose="02020603050405020304" pitchFamily="18" charset="0"/>
                <a:cs typeface="Times New Roman" panose="02020603050405020304" pitchFamily="18" charset="0"/>
              </a:rPr>
              <a:t>extra degree </a:t>
            </a:r>
            <a:r>
              <a:rPr lang="en-US" sz="2400" b="1" dirty="0">
                <a:solidFill>
                  <a:srgbClr val="002060"/>
                </a:solidFill>
                <a:latin typeface="Times New Roman" panose="02020603050405020304" pitchFamily="18" charset="0"/>
                <a:cs typeface="Times New Roman" panose="02020603050405020304" pitchFamily="18" charset="0"/>
              </a:rPr>
              <a:t>of freedom - dark energy, the system becomes </a:t>
            </a:r>
            <a:r>
              <a:rPr lang="en-US" sz="2400" b="1" dirty="0" smtClean="0">
                <a:solidFill>
                  <a:srgbClr val="002060"/>
                </a:solidFill>
                <a:latin typeface="Times New Roman" panose="02020603050405020304" pitchFamily="18" charset="0"/>
                <a:cs typeface="Times New Roman" panose="02020603050405020304" pitchFamily="18" charset="0"/>
              </a:rPr>
              <a:t>undeterminable.</a:t>
            </a:r>
          </a:p>
          <a:p>
            <a:pPr algn="just"/>
            <a:r>
              <a:rPr lang="en-US" sz="2400" b="1" dirty="0" smtClean="0">
                <a:solidFill>
                  <a:srgbClr val="AB059F"/>
                </a:solidFill>
                <a:latin typeface="Times New Roman" panose="02020603050405020304" pitchFamily="18" charset="0"/>
                <a:cs typeface="Times New Roman" panose="02020603050405020304" pitchFamily="18" charset="0"/>
              </a:rPr>
              <a:t>There </a:t>
            </a:r>
            <a:r>
              <a:rPr lang="en-US" sz="2400" b="1" dirty="0">
                <a:solidFill>
                  <a:srgbClr val="AB059F"/>
                </a:solidFill>
                <a:latin typeface="Times New Roman" panose="02020603050405020304" pitchFamily="18" charset="0"/>
                <a:cs typeface="Times New Roman" panose="02020603050405020304" pitchFamily="18" charset="0"/>
              </a:rPr>
              <a:t>exists a number of ways to deal with </a:t>
            </a:r>
            <a:r>
              <a:rPr lang="en-US" sz="2400" b="1" dirty="0" smtClean="0">
                <a:solidFill>
                  <a:srgbClr val="AB059F"/>
                </a:solidFill>
                <a:latin typeface="Times New Roman" panose="02020603050405020304" pitchFamily="18" charset="0"/>
                <a:cs typeface="Times New Roman" panose="02020603050405020304" pitchFamily="18" charset="0"/>
              </a:rPr>
              <a:t>this inconsistency </a:t>
            </a:r>
            <a:r>
              <a:rPr lang="en-US" sz="2400" b="1" dirty="0">
                <a:solidFill>
                  <a:srgbClr val="AB059F"/>
                </a:solidFill>
                <a:latin typeface="Times New Roman" panose="02020603050405020304" pitchFamily="18" charset="0"/>
                <a:cs typeface="Times New Roman" panose="02020603050405020304" pitchFamily="18" charset="0"/>
              </a:rPr>
              <a:t>in literature. We, here adopt a very simple mathematical approach to </a:t>
            </a:r>
            <a:r>
              <a:rPr lang="en-US" sz="2400" b="1" dirty="0" smtClean="0">
                <a:solidFill>
                  <a:srgbClr val="AB059F"/>
                </a:solidFill>
                <a:latin typeface="Times New Roman" panose="02020603050405020304" pitchFamily="18" charset="0"/>
                <a:cs typeface="Times New Roman" panose="02020603050405020304" pitchFamily="18" charset="0"/>
              </a:rPr>
              <a:t>find </a:t>
            </a:r>
            <a:r>
              <a:rPr lang="en-US" sz="2400" b="1" dirty="0">
                <a:solidFill>
                  <a:srgbClr val="AB059F"/>
                </a:solidFill>
                <a:latin typeface="Times New Roman" panose="02020603050405020304" pitchFamily="18" charset="0"/>
                <a:cs typeface="Times New Roman" panose="02020603050405020304" pitchFamily="18" charset="0"/>
              </a:rPr>
              <a:t>the exact solution of the </a:t>
            </a:r>
            <a:r>
              <a:rPr lang="en-US" sz="2400" b="1" dirty="0" smtClean="0">
                <a:solidFill>
                  <a:srgbClr val="AB059F"/>
                </a:solidFill>
                <a:latin typeface="Times New Roman" panose="02020603050405020304" pitchFamily="18" charset="0"/>
                <a:cs typeface="Times New Roman" panose="02020603050405020304" pitchFamily="18" charset="0"/>
              </a:rPr>
              <a:t>field equations </a:t>
            </a:r>
            <a:r>
              <a:rPr lang="en-US" sz="2400" b="1" dirty="0">
                <a:solidFill>
                  <a:srgbClr val="AB059F"/>
                </a:solidFill>
                <a:latin typeface="Times New Roman" panose="02020603050405020304" pitchFamily="18" charset="0"/>
                <a:cs typeface="Times New Roman" panose="02020603050405020304" pitchFamily="18" charset="0"/>
              </a:rPr>
              <a:t>known as</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i="1" u="sng" dirty="0">
                <a:solidFill>
                  <a:srgbClr val="C00000"/>
                </a:solidFill>
                <a:latin typeface="Times New Roman" panose="02020603050405020304" pitchFamily="18" charset="0"/>
                <a:cs typeface="Times New Roman" panose="02020603050405020304" pitchFamily="18" charset="0"/>
              </a:rPr>
              <a:t>model independent way or cosmological parametrization</a:t>
            </a:r>
            <a:r>
              <a:rPr lang="en-US" sz="2400" b="1" dirty="0" smtClean="0">
                <a:solidFill>
                  <a:srgbClr val="FF0000"/>
                </a:solidFill>
                <a:latin typeface="Times New Roman" panose="02020603050405020304" pitchFamily="18" charset="0"/>
                <a:cs typeface="Times New Roman" panose="02020603050405020304" pitchFamily="18" charset="0"/>
              </a:rPr>
              <a:t>.</a:t>
            </a:r>
          </a:p>
          <a:p>
            <a:pPr algn="just"/>
            <a:r>
              <a:rPr lang="en-US" sz="2400" b="1" dirty="0" smtClean="0">
                <a:solidFill>
                  <a:srgbClr val="00B0F0"/>
                </a:solidFill>
                <a:latin typeface="Times New Roman" panose="02020603050405020304" pitchFamily="18" charset="0"/>
                <a:cs typeface="Times New Roman" panose="02020603050405020304" pitchFamily="18" charset="0"/>
              </a:rPr>
              <a:t>We parametrize the functional form of Hubble parameter and study the dynamics of the Universe in view of the late-time cosmic acceleration.</a:t>
            </a:r>
          </a:p>
        </p:txBody>
      </p:sp>
    </p:spTree>
    <p:extLst>
      <p:ext uri="{BB962C8B-B14F-4D97-AF65-F5344CB8AC3E}">
        <p14:creationId xmlns:p14="http://schemas.microsoft.com/office/powerpoint/2010/main" val="8571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38" y="113334"/>
            <a:ext cx="11870635" cy="774562"/>
          </a:xfrm>
          <a:solidFill>
            <a:schemeClr val="accent5">
              <a:lumMod val="40000"/>
              <a:lumOff val="60000"/>
            </a:schemeClr>
          </a:solidFill>
          <a:ln w="28575">
            <a:solidFill>
              <a:srgbClr val="00B050"/>
            </a:solid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a:noAutofit/>
          </a:bodyPr>
          <a:lstStyle/>
          <a:p>
            <a:r>
              <a:rPr lang="en-US" sz="3200" b="1" dirty="0">
                <a:solidFill>
                  <a:srgbClr val="0070C0"/>
                </a:solidFill>
                <a:latin typeface="Times New Roman" panose="02020603050405020304" pitchFamily="18" charset="0"/>
                <a:cs typeface="Times New Roman" panose="02020603050405020304" pitchFamily="18" charset="0"/>
              </a:rPr>
              <a:t>BASIC EQUATIONS AND SOLUTION OF FIELD EQUATIONS</a:t>
            </a:r>
            <a:endParaRPr lang="en-IN" sz="32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2338" y="1610830"/>
                <a:ext cx="11870635" cy="4710457"/>
              </a:xfrm>
              <a:ln w="28575">
                <a:solidFill>
                  <a:srgbClr val="FFFF00"/>
                </a:solidFill>
              </a:ln>
            </p:spPr>
            <p:txBody>
              <a:bodyPr>
                <a:noAutofit/>
              </a:bodyPr>
              <a:lstStyle/>
              <a:p>
                <a:pPr marL="0" indent="0" algn="just">
                  <a:buNone/>
                </a:pPr>
                <a:r>
                  <a:rPr lang="en-US" b="1" dirty="0" smtClean="0">
                    <a:solidFill>
                      <a:schemeClr val="tx1"/>
                    </a:solidFill>
                    <a:latin typeface="Times New Roman" panose="02020603050405020304" pitchFamily="18" charset="0"/>
                    <a:cs typeface="Times New Roman" panose="02020603050405020304" pitchFamily="18" charset="0"/>
                  </a:rPr>
                  <a:t>We consider a homogeneous and isotropic Robertson-Walker space-time given by,</a:t>
                </a:r>
              </a:p>
              <a:p>
                <a:pPr marL="0" indent="0" algn="just">
                  <a:buNone/>
                </a:pPr>
                <a:r>
                  <a:rPr lang="en-US" b="1" dirty="0" smtClean="0">
                    <a:solidFill>
                      <a:schemeClr val="tx1"/>
                    </a:solidFill>
                    <a:latin typeface="Times New Roman" panose="02020603050405020304" pitchFamily="18" charset="0"/>
                    <a:cs typeface="Times New Roman" panose="02020603050405020304" pitchFamily="18" charset="0"/>
                  </a:rPr>
                  <a:t>                                                                                                                            </a:t>
                </a:r>
                <a:r>
                  <a:rPr lang="en-US" b="1" dirty="0" smtClean="0">
                    <a:solidFill>
                      <a:srgbClr val="00B0F0"/>
                    </a:solidFill>
                    <a:latin typeface="Times New Roman" panose="02020603050405020304" pitchFamily="18" charset="0"/>
                    <a:cs typeface="Times New Roman" panose="02020603050405020304" pitchFamily="18" charset="0"/>
                  </a:rPr>
                  <a:t>(1)</a:t>
                </a:r>
              </a:p>
              <a:p>
                <a:pPr marL="0" indent="0">
                  <a:buNone/>
                </a:pPr>
                <a:endParaRPr lang="en-US"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b="1" dirty="0">
                    <a:solidFill>
                      <a:schemeClr val="tx1"/>
                    </a:solidFill>
                    <a:latin typeface="Times New Roman" panose="02020603050405020304" pitchFamily="18" charset="0"/>
                    <a:cs typeface="Times New Roman" panose="02020603050405020304" pitchFamily="18" charset="0"/>
                  </a:rPr>
                  <a:t>w</a:t>
                </a:r>
                <a:r>
                  <a:rPr lang="en-US" b="1" dirty="0" smtClean="0">
                    <a:solidFill>
                      <a:schemeClr val="tx1"/>
                    </a:solidFill>
                    <a:latin typeface="Times New Roman" panose="02020603050405020304" pitchFamily="18" charset="0"/>
                    <a:cs typeface="Times New Roman" panose="02020603050405020304" pitchFamily="18" charset="0"/>
                  </a:rPr>
                  <a:t>ith </a:t>
                </a:r>
                <a14:m>
                  <m:oMath xmlns:m="http://schemas.openxmlformats.org/officeDocument/2006/math">
                    <m:r>
                      <a:rPr lang="en-IN" b="1" i="1" smtClean="0">
                        <a:solidFill>
                          <a:schemeClr val="tx1"/>
                        </a:solidFill>
                        <a:latin typeface="Cambria Math" panose="02040503050406030204" pitchFamily="18" charset="0"/>
                        <a:cs typeface="Times New Roman" panose="02020603050405020304" pitchFamily="18" charset="0"/>
                      </a:rPr>
                      <m:t>𝟖</m:t>
                    </m:r>
                    <m:r>
                      <a:rPr lang="en-IN"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𝝅</m:t>
                    </m:r>
                    <m:r>
                      <a:rPr lang="en-IN"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𝑮</m:t>
                    </m:r>
                    <m:r>
                      <a:rPr lang="en-IN"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IN"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𝒄</m:t>
                    </m:r>
                    <m:r>
                      <a:rPr lang="en-IN"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IN"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oMath>
                </a14:m>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The matter source in the universe is provided by the total energy-momentum tensor (EMT) </a:t>
                </a:r>
                <a:r>
                  <a:rPr lang="en-US" b="1" dirty="0" smtClean="0">
                    <a:solidFill>
                      <a:schemeClr val="tx1"/>
                    </a:solidFill>
                    <a:latin typeface="Times New Roman" panose="02020603050405020304" pitchFamily="18" charset="0"/>
                    <a:cs typeface="Times New Roman" panose="02020603050405020304" pitchFamily="18" charset="0"/>
                  </a:rPr>
                  <a:t>given </a:t>
                </a:r>
                <a:r>
                  <a:rPr lang="en-IN" b="1" dirty="0" smtClean="0">
                    <a:solidFill>
                      <a:schemeClr val="tx1"/>
                    </a:solidFill>
                    <a:latin typeface="Times New Roman" panose="02020603050405020304" pitchFamily="18" charset="0"/>
                    <a:cs typeface="Times New Roman" panose="02020603050405020304" pitchFamily="18" charset="0"/>
                  </a:rPr>
                  <a:t>by </a:t>
                </a:r>
                <a:r>
                  <a:rPr lang="en-IN" b="1" dirty="0">
                    <a:solidFill>
                      <a:schemeClr val="tx1"/>
                    </a:solidFill>
                    <a:latin typeface="Times New Roman" panose="02020603050405020304" pitchFamily="18" charset="0"/>
                    <a:cs typeface="Times New Roman" panose="02020603050405020304" pitchFamily="18" charset="0"/>
                  </a:rPr>
                  <a:t>the equation</a:t>
                </a:r>
                <a:r>
                  <a:rPr lang="en-IN" b="1"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IN" b="1" dirty="0">
                    <a:solidFill>
                      <a:schemeClr val="tx1"/>
                    </a:solidFill>
                    <a:latin typeface="Times New Roman" panose="02020603050405020304" pitchFamily="18" charset="0"/>
                    <a:cs typeface="Times New Roman" panose="02020603050405020304" pitchFamily="18" charset="0"/>
                  </a:rPr>
                  <a:t> </a:t>
                </a:r>
                <a:r>
                  <a:rPr lang="en-IN" b="1" dirty="0" smtClean="0">
                    <a:solidFill>
                      <a:schemeClr val="tx1"/>
                    </a:solidFill>
                    <a:latin typeface="Times New Roman" panose="02020603050405020304" pitchFamily="18" charset="0"/>
                    <a:cs typeface="Times New Roman" panose="02020603050405020304" pitchFamily="18" charset="0"/>
                  </a:rPr>
                  <a:t>                                                                                                                           </a:t>
                </a:r>
                <a:r>
                  <a:rPr lang="en-IN" b="1" dirty="0" smtClean="0">
                    <a:solidFill>
                      <a:srgbClr val="00B0F0"/>
                    </a:solidFill>
                    <a:latin typeface="Times New Roman" panose="02020603050405020304" pitchFamily="18" charset="0"/>
                    <a:cs typeface="Times New Roman" panose="02020603050405020304" pitchFamily="18" charset="0"/>
                  </a:rPr>
                  <a:t>(2)</a:t>
                </a:r>
              </a:p>
              <a:p>
                <a:pPr marL="0" indent="0">
                  <a:buNone/>
                </a:pPr>
                <a:r>
                  <a:rPr lang="en-IN" b="1" dirty="0" smtClean="0">
                    <a:latin typeface="Times New Roman" panose="02020603050405020304" pitchFamily="18" charset="0"/>
                    <a:cs typeface="Times New Roman" panose="02020603050405020304" pitchFamily="18" charset="0"/>
                  </a:rPr>
                  <a:t>where</a:t>
                </a:r>
                <a14:m>
                  <m:oMath xmlns:m="http://schemas.openxmlformats.org/officeDocument/2006/math">
                    <m:r>
                      <a:rPr lang="en-IN" b="1" i="1" smtClean="0">
                        <a:latin typeface="Cambria Math" panose="02040503050406030204" pitchFamily="18" charset="0"/>
                        <a:cs typeface="Times New Roman" panose="02020603050405020304" pitchFamily="18" charset="0"/>
                      </a:rPr>
                      <m:t> </m:t>
                    </m:r>
                    <m:sSubSup>
                      <m:sSubSupPr>
                        <m:ctrlPr>
                          <a:rPr lang="en-IN" b="1" i="1" smtClean="0">
                            <a:latin typeface="Cambria Math" panose="02040503050406030204" pitchFamily="18" charset="0"/>
                            <a:cs typeface="Times New Roman" panose="02020603050405020304" pitchFamily="18" charset="0"/>
                          </a:rPr>
                        </m:ctrlPr>
                      </m:sSubSupPr>
                      <m:e>
                        <m:r>
                          <a:rPr lang="en-IN" b="1" i="1" smtClean="0">
                            <a:latin typeface="Cambria Math" panose="02040503050406030204" pitchFamily="18" charset="0"/>
                            <a:cs typeface="Times New Roman" panose="02020603050405020304" pitchFamily="18" charset="0"/>
                          </a:rPr>
                          <m:t>𝑻</m:t>
                        </m:r>
                      </m:e>
                      <m:sub>
                        <m:r>
                          <a:rPr lang="en-IN" b="1" i="1" smtClean="0">
                            <a:latin typeface="Cambria Math" panose="02040503050406030204" pitchFamily="18" charset="0"/>
                            <a:ea typeface="Cambria Math" panose="02040503050406030204" pitchFamily="18" charset="0"/>
                            <a:cs typeface="Times New Roman" panose="02020603050405020304" pitchFamily="18" charset="0"/>
                          </a:rPr>
                          <m:t>𝝁𝝂</m:t>
                        </m:r>
                      </m:sub>
                      <m:sup>
                        <m:r>
                          <a:rPr lang="en-IN" b="1" i="1" smtClean="0">
                            <a:latin typeface="Cambria Math" panose="02040503050406030204" pitchFamily="18" charset="0"/>
                            <a:cs typeface="Times New Roman" panose="02020603050405020304" pitchFamily="18" charset="0"/>
                          </a:rPr>
                          <m:t>𝑻𝒐𝒕𝒂𝒍</m:t>
                        </m:r>
                      </m:sup>
                    </m:sSubSup>
                  </m:oMath>
                </a14:m>
                <a:r>
                  <a:rPr lang="en-IN"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is </a:t>
                </a:r>
                <a:r>
                  <a:rPr lang="en-US" b="1" dirty="0">
                    <a:latin typeface="Times New Roman" panose="02020603050405020304" pitchFamily="18" charset="0"/>
                    <a:cs typeface="Times New Roman" panose="02020603050405020304" pitchFamily="18" charset="0"/>
                  </a:rPr>
                  <a:t>the EMT for the two energy components in the </a:t>
                </a:r>
                <a:r>
                  <a:rPr lang="en-US" b="1" dirty="0" smtClean="0">
                    <a:latin typeface="Times New Roman" panose="02020603050405020304" pitchFamily="18" charset="0"/>
                    <a:cs typeface="Times New Roman" panose="02020603050405020304" pitchFamily="18" charset="0"/>
                  </a:rPr>
                  <a:t>universe i.e. </a:t>
                </a:r>
                <a14:m>
                  <m:oMath xmlns:m="http://schemas.openxmlformats.org/officeDocument/2006/math">
                    <m:sSub>
                      <m:sSubPr>
                        <m:ctrlPr>
                          <a:rPr lang="en-US" b="1" i="1" smtClean="0">
                            <a:solidFill>
                              <a:srgbClr val="0070C0"/>
                            </a:solidFill>
                            <a:latin typeface="Cambria Math" panose="02040503050406030204" pitchFamily="18" charset="0"/>
                            <a:cs typeface="Times New Roman" panose="02020603050405020304" pitchFamily="18" charset="0"/>
                          </a:rPr>
                        </m:ctrlPr>
                      </m:sSubPr>
                      <m:e>
                        <m:r>
                          <a:rPr lang="en-US"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𝝆</m:t>
                        </m:r>
                      </m:e>
                      <m:sub>
                        <m:r>
                          <a:rPr lang="en-IN" b="1" i="1" smtClean="0">
                            <a:solidFill>
                              <a:srgbClr val="0070C0"/>
                            </a:solidFill>
                            <a:latin typeface="Cambria Math" panose="02040503050406030204" pitchFamily="18" charset="0"/>
                            <a:cs typeface="Times New Roman" panose="02020603050405020304" pitchFamily="18" charset="0"/>
                          </a:rPr>
                          <m:t>𝑻𝒐𝒕𝒂𝒍</m:t>
                        </m:r>
                      </m:sub>
                    </m:sSub>
                    <m:r>
                      <a:rPr lang="en-IN" b="1" i="1" smtClean="0">
                        <a:solidFill>
                          <a:srgbClr val="0070C0"/>
                        </a:solidFill>
                        <a:latin typeface="Cambria Math" panose="02040503050406030204" pitchFamily="18" charset="0"/>
                        <a:cs typeface="Times New Roman" panose="02020603050405020304" pitchFamily="18" charset="0"/>
                      </a:rPr>
                      <m:t>=</m:t>
                    </m:r>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𝝆</m:t>
                    </m:r>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𝝆</m:t>
                        </m:r>
                      </m:e>
                      <m:sub>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𝒅𝒆</m:t>
                        </m:r>
                      </m:sub>
                    </m:sSub>
                  </m:oMath>
                </a14:m>
                <a:r>
                  <a:rPr lang="en-US" b="1" dirty="0" smtClean="0">
                    <a:latin typeface="Times New Roman" panose="02020603050405020304" pitchFamily="18" charset="0"/>
                    <a:cs typeface="Times New Roman" panose="02020603050405020304" pitchFamily="18" charset="0"/>
                  </a:rPr>
                  <a:t> where </a:t>
                </a:r>
                <a14:m>
                  <m:oMath xmlns:m="http://schemas.openxmlformats.org/officeDocument/2006/math">
                    <m:r>
                      <a:rPr lang="en-US"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𝝆</m:t>
                    </m:r>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𝝆</m:t>
                        </m:r>
                      </m:e>
                      <m:sub>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𝒓</m:t>
                        </m:r>
                      </m:sub>
                    </m:sSub>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𝝆</m:t>
                        </m:r>
                      </m:e>
                      <m:sub>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𝒎</m:t>
                        </m:r>
                      </m:sub>
                    </m:sSub>
                  </m:oMath>
                </a14:m>
                <a:r>
                  <a:rPr lang="en-US" b="1"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b="1" i="1" smtClean="0">
                            <a:solidFill>
                              <a:srgbClr val="0070C0"/>
                            </a:solidFill>
                            <a:latin typeface="Cambria Math" panose="02040503050406030204" pitchFamily="18" charset="0"/>
                            <a:cs typeface="Times New Roman" panose="02020603050405020304" pitchFamily="18" charset="0"/>
                          </a:rPr>
                        </m:ctrlPr>
                      </m:sSubPr>
                      <m:e>
                        <m:r>
                          <a:rPr lang="en-IN" b="1" i="1" smtClean="0">
                            <a:solidFill>
                              <a:srgbClr val="0070C0"/>
                            </a:solidFill>
                            <a:latin typeface="Cambria Math" panose="02040503050406030204" pitchFamily="18" charset="0"/>
                            <a:cs typeface="Times New Roman" panose="02020603050405020304" pitchFamily="18" charset="0"/>
                          </a:rPr>
                          <m:t>𝒑</m:t>
                        </m:r>
                      </m:e>
                      <m:sub>
                        <m:r>
                          <a:rPr lang="en-IN" b="1" i="1">
                            <a:solidFill>
                              <a:srgbClr val="0070C0"/>
                            </a:solidFill>
                            <a:latin typeface="Cambria Math" panose="02040503050406030204" pitchFamily="18" charset="0"/>
                            <a:cs typeface="Times New Roman" panose="02020603050405020304" pitchFamily="18" charset="0"/>
                          </a:rPr>
                          <m:t>𝑻𝒐𝒕𝒂𝒍</m:t>
                        </m:r>
                      </m:sub>
                    </m:sSub>
                    <m:r>
                      <a:rPr lang="en-IN" b="1" i="1">
                        <a:solidFill>
                          <a:srgbClr val="0070C0"/>
                        </a:solidFill>
                        <a:latin typeface="Cambria Math" panose="02040503050406030204" pitchFamily="18" charset="0"/>
                        <a:cs typeface="Times New Roman" panose="02020603050405020304" pitchFamily="18" charset="0"/>
                      </a:rPr>
                      <m:t>=</m:t>
                    </m:r>
                    <m:r>
                      <a:rPr lang="en-IN" b="1" i="1" smtClean="0">
                        <a:solidFill>
                          <a:srgbClr val="0070C0"/>
                        </a:solidFill>
                        <a:latin typeface="Cambria Math" panose="02040503050406030204" pitchFamily="18" charset="0"/>
                        <a:cs typeface="Times New Roman" panose="02020603050405020304" pitchFamily="18" charset="0"/>
                      </a:rPr>
                      <m:t>𝒑</m:t>
                    </m:r>
                    <m: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𝒑</m:t>
                        </m:r>
                      </m:e>
                      <m:sub>
                        <m: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𝒅𝒆</m:t>
                        </m:r>
                      </m:sub>
                    </m:sSub>
                  </m:oMath>
                </a14:m>
                <a:r>
                  <a:rPr lang="en-US" b="1" dirty="0">
                    <a:latin typeface="Times New Roman" panose="02020603050405020304" pitchFamily="18" charset="0"/>
                    <a:cs typeface="Times New Roman" panose="02020603050405020304" pitchFamily="18" charset="0"/>
                  </a:rPr>
                  <a:t> where </a:t>
                </a:r>
                <a:r>
                  <a:rPr lang="en-US" b="1" dirty="0" smtClean="0">
                    <a:solidFill>
                      <a:srgbClr val="0070C0"/>
                    </a:solidFill>
                    <a:latin typeface="Times New Roman" panose="02020603050405020304" pitchFamily="18" charset="0"/>
                    <a:cs typeface="Times New Roman" panose="02020603050405020304" pitchFamily="18" charset="0"/>
                  </a:rPr>
                  <a:t>p</a:t>
                </a:r>
                <a14:m>
                  <m:oMath xmlns:m="http://schemas.openxmlformats.org/officeDocument/2006/math">
                    <m: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𝒑</m:t>
                        </m:r>
                      </m:e>
                      <m:sub>
                        <m: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𝒓</m:t>
                        </m:r>
                      </m:sub>
                    </m:sSub>
                    <m: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IN" b="1"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𝒑</m:t>
                        </m:r>
                      </m:e>
                      <m:sub>
                        <m:r>
                          <a:rPr lang="en-IN" b="1"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𝒎</m:t>
                        </m:r>
                      </m:sub>
                    </m:sSub>
                  </m:oMath>
                </a14:m>
                <a:r>
                  <a:rPr lang="en-US" b="1" dirty="0" smtClean="0">
                    <a:latin typeface="Times New Roman" panose="02020603050405020304" pitchFamily="18" charset="0"/>
                    <a:cs typeface="Times New Roman" panose="02020603050405020304" pitchFamily="18" charset="0"/>
                  </a:rPr>
                  <a:t> are </a:t>
                </a:r>
                <a:r>
                  <a:rPr lang="en-US" b="1" dirty="0">
                    <a:latin typeface="Times New Roman" panose="02020603050405020304" pitchFamily="18" charset="0"/>
                    <a:cs typeface="Times New Roman" panose="02020603050405020304" pitchFamily="18" charset="0"/>
                  </a:rPr>
                  <a:t>the energy densities and pressures for each </a:t>
                </a:r>
                <a:r>
                  <a:rPr lang="en-US" b="1" dirty="0" smtClean="0">
                    <a:latin typeface="Times New Roman" panose="02020603050405020304" pitchFamily="18" charset="0"/>
                    <a:cs typeface="Times New Roman" panose="02020603050405020304" pitchFamily="18" charset="0"/>
                  </a:rPr>
                  <a:t>component.</a:t>
                </a:r>
                <a:endParaRPr lang="en-IN"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2338" y="1610830"/>
                <a:ext cx="11870635" cy="4710457"/>
              </a:xfrm>
              <a:blipFill rotWithShape="0">
                <a:blip r:embed="rId2"/>
                <a:stretch>
                  <a:fillRect l="-973" t="-1928" r="-1025" b="-1285"/>
                </a:stretch>
              </a:blipFill>
              <a:ln w="28575">
                <a:solidFill>
                  <a:srgbClr val="FFFF00"/>
                </a:solidFill>
              </a:ln>
            </p:spPr>
            <p:txBody>
              <a:bodyPr/>
              <a:lstStyle/>
              <a:p>
                <a:r>
                  <a:rPr lang="en-IN">
                    <a:noFill/>
                  </a:rPr>
                  <a:t> </a:t>
                </a:r>
              </a:p>
            </p:txBody>
          </p:sp>
        </mc:Fallback>
      </mc:AlternateContent>
      <p:sp>
        <p:nvSpPr>
          <p:cNvPr id="4" name="Title 1"/>
          <p:cNvSpPr txBox="1">
            <a:spLocks/>
          </p:cNvSpPr>
          <p:nvPr/>
        </p:nvSpPr>
        <p:spPr>
          <a:xfrm>
            <a:off x="162338" y="1001230"/>
            <a:ext cx="3256723" cy="496266"/>
          </a:xfrm>
          <a:prstGeom prst="rect">
            <a:avLst/>
          </a:prstGeom>
          <a:solidFill>
            <a:schemeClr val="tx2">
              <a:lumMod val="20000"/>
              <a:lumOff val="80000"/>
            </a:schemeClr>
          </a:solidFill>
          <a:ln w="28575">
            <a:solidFill>
              <a:srgbClr val="00B050"/>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000" b="1" dirty="0" smtClean="0">
                <a:solidFill>
                  <a:srgbClr val="C00000"/>
                </a:solidFill>
                <a:latin typeface="Times New Roman" panose="02020603050405020304" pitchFamily="18" charset="0"/>
                <a:cs typeface="Times New Roman" panose="02020603050405020304" pitchFamily="18" charset="0"/>
              </a:rPr>
              <a:t>A. Field Equations</a:t>
            </a:r>
            <a:endParaRPr lang="en-IN" sz="3000" b="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082888" y="2220430"/>
            <a:ext cx="7228122" cy="1211882"/>
          </a:xfrm>
          <a:prstGeom prst="rect">
            <a:avLst/>
          </a:prstGeom>
        </p:spPr>
      </p:pic>
      <p:pic>
        <p:nvPicPr>
          <p:cNvPr id="6" name="Picture 5"/>
          <p:cNvPicPr>
            <a:picLocks noChangeAspect="1"/>
          </p:cNvPicPr>
          <p:nvPr/>
        </p:nvPicPr>
        <p:blipFill>
          <a:blip r:embed="rId4"/>
          <a:stretch>
            <a:fillRect/>
          </a:stretch>
        </p:blipFill>
        <p:spPr>
          <a:xfrm>
            <a:off x="2238956" y="4354880"/>
            <a:ext cx="7072054" cy="700824"/>
          </a:xfrm>
          <a:prstGeom prst="rect">
            <a:avLst/>
          </a:prstGeom>
        </p:spPr>
      </p:pic>
    </p:spTree>
    <p:extLst>
      <p:ext uri="{BB962C8B-B14F-4D97-AF65-F5344CB8AC3E}">
        <p14:creationId xmlns:p14="http://schemas.microsoft.com/office/powerpoint/2010/main" val="232139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270" y="116095"/>
                <a:ext cx="11966713" cy="6523244"/>
              </a:xfrm>
              <a:ln>
                <a:solidFill>
                  <a:srgbClr val="FFFF00"/>
                </a:solidFill>
              </a:ln>
            </p:spPr>
            <p:txBody>
              <a:bodyPr>
                <a:noAutofit/>
              </a:bodyPr>
              <a:lstStyle/>
              <a:p>
                <a:pPr marL="0" indent="0" algn="just">
                  <a:buNone/>
                </a:pPr>
                <a:r>
                  <a:rPr lang="en-IN" b="1" dirty="0" smtClean="0">
                    <a:latin typeface="Times New Roman" panose="02020603050405020304" pitchFamily="18" charset="0"/>
                    <a:cs typeface="Times New Roman" panose="02020603050405020304" pitchFamily="18" charset="0"/>
                  </a:rPr>
                  <a:t>The Einstein Field Equations yield the two independent equations </a:t>
                </a:r>
                <a:endParaRPr lang="en-IN" b="1" dirty="0">
                  <a:latin typeface="Times New Roman" panose="02020603050405020304" pitchFamily="18" charset="0"/>
                  <a:cs typeface="Times New Roman" panose="02020603050405020304" pitchFamily="18" charset="0"/>
                </a:endParaRPr>
              </a:p>
              <a:p>
                <a:pPr marL="0" indent="0" algn="just">
                  <a:buNone/>
                </a:pPr>
                <a:r>
                  <a:rPr lang="en-IN" b="1" dirty="0" smtClean="0">
                    <a:latin typeface="Times New Roman" panose="02020603050405020304" pitchFamily="18" charset="0"/>
                    <a:cs typeface="Times New Roman" panose="02020603050405020304" pitchFamily="18" charset="0"/>
                  </a:rPr>
                  <a:t>                                                  </a:t>
                </a:r>
                <a:r>
                  <a:rPr lang="en-IN" b="1" dirty="0" smtClean="0">
                    <a:solidFill>
                      <a:srgbClr val="00B0F0"/>
                    </a:solidFill>
                    <a:latin typeface="Times New Roman" panose="02020603050405020304" pitchFamily="18" charset="0"/>
                    <a:cs typeface="Times New Roman" panose="02020603050405020304" pitchFamily="18" charset="0"/>
                  </a:rPr>
                  <a:t>(3)</a:t>
                </a:r>
                <a:r>
                  <a:rPr lang="en-IN" b="1" dirty="0" smtClean="0">
                    <a:latin typeface="Times New Roman" panose="02020603050405020304" pitchFamily="18" charset="0"/>
                    <a:cs typeface="Times New Roman" panose="02020603050405020304" pitchFamily="18" charset="0"/>
                  </a:rPr>
                  <a:t>                                                                       </a:t>
                </a:r>
                <a:r>
                  <a:rPr lang="en-IN" b="1" dirty="0" smtClean="0">
                    <a:solidFill>
                      <a:srgbClr val="00B0F0"/>
                    </a:solidFill>
                    <a:latin typeface="Times New Roman" panose="02020603050405020304" pitchFamily="18" charset="0"/>
                    <a:cs typeface="Times New Roman" panose="02020603050405020304" pitchFamily="18" charset="0"/>
                  </a:rPr>
                  <a:t>(4)</a:t>
                </a:r>
              </a:p>
              <a:p>
                <a:pPr marL="0" indent="0" algn="just">
                  <a:buNone/>
                </a:pPr>
                <a:endParaRPr lang="en-IN" b="1" dirty="0">
                  <a:solidFill>
                    <a:srgbClr val="0070C0"/>
                  </a:solidFill>
                  <a:latin typeface="Times New Roman" panose="02020603050405020304" pitchFamily="18" charset="0"/>
                  <a:cs typeface="Times New Roman" panose="02020603050405020304" pitchFamily="18" charset="0"/>
                </a:endParaRPr>
              </a:p>
              <a:p>
                <a:pPr marL="0" indent="0" algn="just">
                  <a:buNone/>
                </a:pPr>
                <a:r>
                  <a:rPr lang="en-IN" b="1" dirty="0" smtClean="0">
                    <a:latin typeface="Times New Roman" panose="02020603050405020304" pitchFamily="18" charset="0"/>
                    <a:cs typeface="Times New Roman" panose="02020603050405020304" pitchFamily="18" charset="0"/>
                  </a:rPr>
                  <a:t>The continuity equation can easily be derived from (4) &amp; (5) as</a:t>
                </a:r>
              </a:p>
              <a:p>
                <a:pPr marL="0" indent="0" algn="just">
                  <a:buNone/>
                </a:pPr>
                <a:r>
                  <a:rPr lang="en-IN" b="1" dirty="0">
                    <a:latin typeface="Times New Roman" panose="02020603050405020304" pitchFamily="18" charset="0"/>
                    <a:cs typeface="Times New Roman" panose="02020603050405020304" pitchFamily="18" charset="0"/>
                  </a:rPr>
                  <a:t> </a:t>
                </a:r>
                <a:r>
                  <a:rPr lang="en-IN" b="1" dirty="0" smtClean="0">
                    <a:latin typeface="Times New Roman" panose="02020603050405020304" pitchFamily="18" charset="0"/>
                    <a:cs typeface="Times New Roman" panose="02020603050405020304" pitchFamily="18" charset="0"/>
                  </a:rPr>
                  <a:t>                                                                                                                            </a:t>
                </a:r>
                <a:r>
                  <a:rPr lang="en-IN" b="1" dirty="0" smtClean="0">
                    <a:solidFill>
                      <a:srgbClr val="00B0F0"/>
                    </a:solidFill>
                    <a:latin typeface="Times New Roman" panose="02020603050405020304" pitchFamily="18" charset="0"/>
                    <a:cs typeface="Times New Roman" panose="02020603050405020304" pitchFamily="18" charset="0"/>
                  </a:rPr>
                  <a:t>(5)</a:t>
                </a:r>
              </a:p>
              <a:p>
                <a:pPr marL="0" indent="0" algn="just">
                  <a:buNone/>
                </a:pPr>
                <a:r>
                  <a:rPr lang="en-IN" b="1" dirty="0" smtClean="0">
                    <a:latin typeface="Times New Roman" panose="02020603050405020304" pitchFamily="18" charset="0"/>
                    <a:cs typeface="Times New Roman" panose="02020603050405020304" pitchFamily="18" charset="0"/>
                  </a:rPr>
                  <a:t>We consider the usual </a:t>
                </a:r>
                <a:r>
                  <a:rPr lang="en-IN" b="1" dirty="0" err="1" smtClean="0">
                    <a:latin typeface="Times New Roman" panose="02020603050405020304" pitchFamily="18" charset="0"/>
                    <a:cs typeface="Times New Roman" panose="02020603050405020304" pitchFamily="18" charset="0"/>
                  </a:rPr>
                  <a:t>barotropic</a:t>
                </a:r>
                <a:r>
                  <a:rPr lang="en-IN" b="1" dirty="0" smtClean="0">
                    <a:latin typeface="Times New Roman" panose="02020603050405020304" pitchFamily="18" charset="0"/>
                    <a:cs typeface="Times New Roman" panose="02020603050405020304" pitchFamily="18" charset="0"/>
                  </a:rPr>
                  <a:t> equation of state for ordinary matter as </a:t>
                </a:r>
                <a14:m>
                  <m:oMath xmlns:m="http://schemas.openxmlformats.org/officeDocument/2006/math">
                    <m:r>
                      <a:rPr lang="en-IN" b="1" i="1" dirty="0" smtClean="0">
                        <a:latin typeface="Cambria Math" panose="02040503050406030204" pitchFamily="18" charset="0"/>
                        <a:cs typeface="Times New Roman" panose="02020603050405020304" pitchFamily="18" charset="0"/>
                      </a:rPr>
                      <m:t>𝒑</m:t>
                    </m:r>
                    <m:r>
                      <a:rPr lang="en-IN" b="1" i="1" dirty="0" smtClean="0">
                        <a:latin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cs typeface="Times New Roman" panose="02020603050405020304" pitchFamily="18" charset="0"/>
                      </a:rPr>
                      <m:t>𝒘</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𝝆</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𝟎</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𝒘</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𝟏</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IN" b="1" dirty="0" smtClean="0">
                    <a:latin typeface="Times New Roman" panose="02020603050405020304" pitchFamily="18" charset="0"/>
                    <a:cs typeface="Times New Roman" panose="02020603050405020304" pitchFamily="18" charset="0"/>
                  </a:rPr>
                  <a:t> </a:t>
                </a:r>
              </a:p>
              <a:p>
                <a:pPr algn="just"/>
                <a:r>
                  <a:rPr lang="en-IN" b="1" dirty="0" smtClean="0">
                    <a:latin typeface="Times New Roman" panose="02020603050405020304" pitchFamily="18" charset="0"/>
                    <a:cs typeface="Times New Roman" panose="02020603050405020304" pitchFamily="18" charset="0"/>
                  </a:rPr>
                  <a:t>Equations (3), (4), (5) together with the </a:t>
                </a:r>
                <a:r>
                  <a:rPr lang="en-IN" b="1" dirty="0" err="1" smtClean="0">
                    <a:latin typeface="Times New Roman" panose="02020603050405020304" pitchFamily="18" charset="0"/>
                    <a:cs typeface="Times New Roman" panose="02020603050405020304" pitchFamily="18" charset="0"/>
                  </a:rPr>
                  <a:t>barotropic</a:t>
                </a:r>
                <a:r>
                  <a:rPr lang="en-IN" b="1" dirty="0" smtClean="0">
                    <a:latin typeface="Times New Roman" panose="02020603050405020304" pitchFamily="18" charset="0"/>
                    <a:cs typeface="Times New Roman" panose="02020603050405020304" pitchFamily="18" charset="0"/>
                  </a:rPr>
                  <a:t> equation of state constitute </a:t>
                </a:r>
                <a:r>
                  <a:rPr lang="en-IN" b="1" i="1" dirty="0" smtClean="0">
                    <a:solidFill>
                      <a:srgbClr val="C00000"/>
                    </a:solidFill>
                    <a:latin typeface="Times New Roman" panose="02020603050405020304" pitchFamily="18" charset="0"/>
                    <a:cs typeface="Times New Roman" panose="02020603050405020304" pitchFamily="18" charset="0"/>
                  </a:rPr>
                  <a:t>three independent equation with five variables </a:t>
                </a:r>
                <a14:m>
                  <m:oMath xmlns:m="http://schemas.openxmlformats.org/officeDocument/2006/math">
                    <m:r>
                      <a:rPr lang="en-IN" b="1" i="1" dirty="0" smtClean="0">
                        <a:solidFill>
                          <a:srgbClr val="C00000"/>
                        </a:solidFill>
                        <a:latin typeface="Cambria Math" panose="02040503050406030204" pitchFamily="18" charset="0"/>
                        <a:cs typeface="Times New Roman" panose="02020603050405020304" pitchFamily="18" charset="0"/>
                      </a:rPr>
                      <m:t>𝒂</m:t>
                    </m:r>
                    <m:r>
                      <a:rPr lang="en-IN" b="1" i="1" dirty="0" smtClean="0">
                        <a:solidFill>
                          <a:srgbClr val="C00000"/>
                        </a:solidFill>
                        <a:latin typeface="Cambria Math" panose="02040503050406030204" pitchFamily="18" charset="0"/>
                        <a:cs typeface="Times New Roman" panose="02020603050405020304" pitchFamily="18" charset="0"/>
                      </a:rPr>
                      <m:t>, </m:t>
                    </m:r>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𝝆</m:t>
                    </m:r>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𝒑</m:t>
                    </m:r>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𝝆</m:t>
                        </m:r>
                      </m:e>
                      <m:sub>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𝒅𝒆</m:t>
                        </m:r>
                      </m:sub>
                    </m:sSub>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𝒑</m:t>
                        </m:r>
                      </m:e>
                      <m:sub>
                        <m:r>
                          <a:rPr lang="en-IN" b="1" i="1"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𝒅𝒆</m:t>
                        </m:r>
                      </m:sub>
                    </m:sSub>
                    <m:r>
                      <a:rPr lang="en-IN" b="1"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IN" b="1" dirty="0" smtClean="0">
                    <a:latin typeface="Times New Roman" panose="02020603050405020304" pitchFamily="18" charset="0"/>
                    <a:cs typeface="Times New Roman" panose="02020603050405020304" pitchFamily="18" charset="0"/>
                  </a:rPr>
                  <a:t> In order to find a deterministic solution, two more equations will be needed.</a:t>
                </a:r>
              </a:p>
              <a:p>
                <a:pPr algn="just"/>
                <a:r>
                  <a:rPr lang="en-IN" b="1" dirty="0" smtClean="0">
                    <a:latin typeface="Times New Roman" panose="02020603050405020304" pitchFamily="18" charset="0"/>
                    <a:cs typeface="Times New Roman" panose="02020603050405020304" pitchFamily="18" charset="0"/>
                  </a:rPr>
                  <a:t>In literature there are various ways to choose this extra constraint equation.</a:t>
                </a:r>
              </a:p>
              <a:p>
                <a:pPr algn="just"/>
                <a:r>
                  <a:rPr lang="en-IN" b="1" u="sng" dirty="0" smtClean="0">
                    <a:solidFill>
                      <a:srgbClr val="0070C0"/>
                    </a:solidFill>
                    <a:latin typeface="Times New Roman" panose="02020603050405020304" pitchFamily="18" charset="0"/>
                    <a:cs typeface="Times New Roman" panose="02020603050405020304" pitchFamily="18" charset="0"/>
                  </a:rPr>
                  <a:t>A simple mathematical way is to parametrize any of these parameter known as model independent way (or cosmological parametrization) which however do not effect the background physics. </a:t>
                </a:r>
                <a:endParaRPr lang="en-IN" b="1" u="sng"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270" y="116095"/>
                <a:ext cx="11966713" cy="6523244"/>
              </a:xfrm>
              <a:blipFill rotWithShape="0">
                <a:blip r:embed="rId2"/>
                <a:stretch>
                  <a:fillRect l="-1018" t="-1493" r="-967" b="-1959"/>
                </a:stretch>
              </a:blipFill>
              <a:ln>
                <a:solidFill>
                  <a:srgbClr val="FFFF00"/>
                </a:solidFill>
              </a:ln>
            </p:spPr>
            <p:txBody>
              <a:bodyPr/>
              <a:lstStyle/>
              <a:p>
                <a:r>
                  <a:rPr lang="en-IN">
                    <a:noFill/>
                  </a:rPr>
                  <a:t> </a:t>
                </a:r>
              </a:p>
            </p:txBody>
          </p:sp>
        </mc:Fallback>
      </mc:AlternateContent>
      <p:pic>
        <p:nvPicPr>
          <p:cNvPr id="4" name="Picture 3"/>
          <p:cNvPicPr>
            <a:picLocks noChangeAspect="1"/>
          </p:cNvPicPr>
          <p:nvPr/>
        </p:nvPicPr>
        <p:blipFill>
          <a:blip r:embed="rId3"/>
          <a:stretch>
            <a:fillRect/>
          </a:stretch>
        </p:blipFill>
        <p:spPr>
          <a:xfrm>
            <a:off x="580165" y="644267"/>
            <a:ext cx="2952282" cy="839976"/>
          </a:xfrm>
          <a:prstGeom prst="rect">
            <a:avLst/>
          </a:prstGeom>
        </p:spPr>
      </p:pic>
      <p:pic>
        <p:nvPicPr>
          <p:cNvPr id="5" name="Picture 4"/>
          <p:cNvPicPr>
            <a:picLocks noChangeAspect="1"/>
          </p:cNvPicPr>
          <p:nvPr/>
        </p:nvPicPr>
        <p:blipFill>
          <a:blip r:embed="rId4"/>
          <a:stretch>
            <a:fillRect/>
          </a:stretch>
        </p:blipFill>
        <p:spPr>
          <a:xfrm>
            <a:off x="5966920" y="644267"/>
            <a:ext cx="3615040" cy="839976"/>
          </a:xfrm>
          <a:prstGeom prst="rect">
            <a:avLst/>
          </a:prstGeom>
        </p:spPr>
      </p:pic>
      <p:pic>
        <p:nvPicPr>
          <p:cNvPr id="7" name="Picture 6"/>
          <p:cNvPicPr>
            <a:picLocks noChangeAspect="1"/>
          </p:cNvPicPr>
          <p:nvPr/>
        </p:nvPicPr>
        <p:blipFill>
          <a:blip r:embed="rId5"/>
          <a:stretch>
            <a:fillRect/>
          </a:stretch>
        </p:blipFill>
        <p:spPr>
          <a:xfrm>
            <a:off x="3376699" y="2117137"/>
            <a:ext cx="4655212" cy="718828"/>
          </a:xfrm>
          <a:prstGeom prst="rect">
            <a:avLst/>
          </a:prstGeom>
        </p:spPr>
      </p:pic>
    </p:spTree>
    <p:extLst>
      <p:ext uri="{BB962C8B-B14F-4D97-AF65-F5344CB8AC3E}">
        <p14:creationId xmlns:p14="http://schemas.microsoft.com/office/powerpoint/2010/main" val="4279560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2279" y="778702"/>
                <a:ext cx="11807686" cy="5542585"/>
              </a:xfrm>
              <a:ln>
                <a:solidFill>
                  <a:srgbClr val="FFFF00"/>
                </a:solidFill>
              </a:ln>
            </p:spPr>
            <p:txBody>
              <a:bodyPr>
                <a:noAutofit/>
              </a:bodyPr>
              <a:lstStyle/>
              <a:p>
                <a:pPr algn="just"/>
                <a:r>
                  <a:rPr lang="en-US" b="1" dirty="0">
                    <a:latin typeface="Times New Roman" panose="02020603050405020304" pitchFamily="18" charset="0"/>
                    <a:cs typeface="Times New Roman" panose="02020603050405020304" pitchFamily="18" charset="0"/>
                  </a:rPr>
                  <a:t>In literature, there </a:t>
                </a:r>
                <a:r>
                  <a:rPr lang="en-US" b="1" dirty="0" smtClean="0">
                    <a:latin typeface="Times New Roman" panose="02020603050405020304" pitchFamily="18" charset="0"/>
                    <a:cs typeface="Times New Roman" panose="02020603050405020304" pitchFamily="18" charset="0"/>
                  </a:rPr>
                  <a:t>are some </a:t>
                </a:r>
                <a:r>
                  <a:rPr lang="en-US" b="1" dirty="0">
                    <a:latin typeface="Times New Roman" panose="02020603050405020304" pitchFamily="18" charset="0"/>
                    <a:cs typeface="Times New Roman" panose="02020603050405020304" pitchFamily="18" charset="0"/>
                  </a:rPr>
                  <a:t>physical arguments and motivations </a:t>
                </a:r>
                <a:r>
                  <a:rPr lang="en-US" b="1" dirty="0" smtClean="0">
                    <a:latin typeface="Times New Roman" panose="02020603050405020304" pitchFamily="18" charset="0"/>
                    <a:cs typeface="Times New Roman" panose="02020603050405020304" pitchFamily="18" charset="0"/>
                  </a:rPr>
                  <a:t>on </a:t>
                </a:r>
                <a:r>
                  <a:rPr lang="en-US" b="1" dirty="0">
                    <a:latin typeface="Times New Roman" panose="02020603050405020304" pitchFamily="18" charset="0"/>
                    <a:cs typeface="Times New Roman" panose="02020603050405020304" pitchFamily="18" charset="0"/>
                  </a:rPr>
                  <a:t>model independent way to study </a:t>
                </a:r>
                <a:r>
                  <a:rPr lang="en-US" b="1" dirty="0" smtClean="0">
                    <a:latin typeface="Times New Roman" panose="02020603050405020304" pitchFamily="18" charset="0"/>
                    <a:cs typeface="Times New Roman" panose="02020603050405020304" pitchFamily="18" charset="0"/>
                  </a:rPr>
                  <a:t>the dynamics </a:t>
                </a:r>
                <a:r>
                  <a:rPr lang="en-US" b="1" dirty="0">
                    <a:latin typeface="Times New Roman" panose="02020603050405020304" pitchFamily="18" charset="0"/>
                    <a:cs typeface="Times New Roman" panose="02020603050405020304" pitchFamily="18" charset="0"/>
                  </a:rPr>
                  <a:t>of dark energy models </a:t>
                </a:r>
                <a:r>
                  <a:rPr lang="en-US" b="1" dirty="0" smtClean="0">
                    <a:solidFill>
                      <a:srgbClr val="002060"/>
                    </a:solidFill>
                    <a:latin typeface="Times New Roman" panose="02020603050405020304" pitchFamily="18" charset="0"/>
                    <a:cs typeface="Times New Roman" panose="02020603050405020304" pitchFamily="18" charset="0"/>
                  </a:rPr>
                  <a:t>[1, 2]</a:t>
                </a:r>
                <a:r>
                  <a:rPr lang="en-US" b="1" dirty="0" smtClean="0">
                    <a:latin typeface="Times New Roman" panose="02020603050405020304" pitchFamily="18" charset="0"/>
                    <a:cs typeface="Times New Roman" panose="02020603050405020304" pitchFamily="18" charset="0"/>
                  </a:rPr>
                  <a:t>.</a:t>
                </a:r>
              </a:p>
              <a:p>
                <a:pPr algn="just"/>
                <a:r>
                  <a:rPr lang="en-US" b="1" dirty="0" smtClean="0">
                    <a:latin typeface="Times New Roman" panose="02020603050405020304" pitchFamily="18" charset="0"/>
                    <a:cs typeface="Times New Roman" panose="02020603050405020304" pitchFamily="18" charset="0"/>
                  </a:rPr>
                  <a:t>We </a:t>
                </a:r>
                <a:r>
                  <a:rPr lang="en-US" b="1" dirty="0">
                    <a:latin typeface="Times New Roman" panose="02020603050405020304" pitchFamily="18" charset="0"/>
                    <a:cs typeface="Times New Roman" panose="02020603050405020304" pitchFamily="18" charset="0"/>
                  </a:rPr>
                  <a:t>follow the same idea of cosmological </a:t>
                </a:r>
                <a:r>
                  <a:rPr lang="en-US" b="1" dirty="0" smtClean="0">
                    <a:latin typeface="Times New Roman" panose="02020603050405020304" pitchFamily="18" charset="0"/>
                    <a:cs typeface="Times New Roman" panose="02020603050405020304" pitchFamily="18" charset="0"/>
                  </a:rPr>
                  <a:t>parametrization and </a:t>
                </a:r>
                <a:r>
                  <a:rPr lang="en-US" b="1" dirty="0">
                    <a:latin typeface="Times New Roman" panose="02020603050405020304" pitchFamily="18" charset="0"/>
                    <a:cs typeface="Times New Roman" panose="02020603050405020304" pitchFamily="18" charset="0"/>
                  </a:rPr>
                  <a:t>solve the </a:t>
                </a:r>
                <a:r>
                  <a:rPr lang="en-US" b="1" dirty="0" smtClean="0">
                    <a:latin typeface="Times New Roman" panose="02020603050405020304" pitchFamily="18" charset="0"/>
                    <a:cs typeface="Times New Roman" panose="02020603050405020304" pitchFamily="18" charset="0"/>
                  </a:rPr>
                  <a:t>field </a:t>
                </a:r>
                <a:r>
                  <a:rPr lang="en-US" b="1" dirty="0">
                    <a:latin typeface="Times New Roman" panose="02020603050405020304" pitchFamily="18" charset="0"/>
                    <a:cs typeface="Times New Roman" panose="02020603050405020304" pitchFamily="18" charset="0"/>
                  </a:rPr>
                  <a:t>equations explicitly and also discuss the dynamics of the universe in </a:t>
                </a:r>
                <a:r>
                  <a:rPr lang="en-US" b="1" dirty="0" smtClean="0">
                    <a:latin typeface="Times New Roman" panose="02020603050405020304" pitchFamily="18" charset="0"/>
                    <a:cs typeface="Times New Roman" panose="02020603050405020304" pitchFamily="18" charset="0"/>
                  </a:rPr>
                  <a:t>different </a:t>
                </a:r>
                <a:r>
                  <a:rPr lang="en-US" b="1" dirty="0">
                    <a:latin typeface="Times New Roman" panose="02020603050405020304" pitchFamily="18" charset="0"/>
                    <a:cs typeface="Times New Roman" panose="02020603050405020304" pitchFamily="18" charset="0"/>
                  </a:rPr>
                  <a:t>phases of </a:t>
                </a:r>
                <a:r>
                  <a:rPr lang="en-US" b="1" dirty="0" smtClean="0">
                    <a:latin typeface="Times New Roman" panose="02020603050405020304" pitchFamily="18" charset="0"/>
                    <a:cs typeface="Times New Roman" panose="02020603050405020304" pitchFamily="18" charset="0"/>
                  </a:rPr>
                  <a:t>evolution of </a:t>
                </a: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universe.</a:t>
                </a:r>
              </a:p>
              <a:p>
                <a:pPr algn="just"/>
                <a:r>
                  <a:rPr lang="en-US" b="1" dirty="0" smtClean="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order to describe certain phenomena of the universe e.g., cosmological phase transition </a:t>
                </a:r>
                <a:r>
                  <a:rPr lang="en-US" b="1" dirty="0" smtClean="0">
                    <a:latin typeface="Times New Roman" panose="02020603050405020304" pitchFamily="18" charset="0"/>
                    <a:cs typeface="Times New Roman" panose="02020603050405020304" pitchFamily="18" charset="0"/>
                  </a:rPr>
                  <a:t>from early inflation </a:t>
                </a:r>
                <a:r>
                  <a:rPr lang="en-US" b="1" dirty="0">
                    <a:latin typeface="Times New Roman" panose="02020603050405020304" pitchFamily="18" charset="0"/>
                    <a:cs typeface="Times New Roman" panose="02020603050405020304" pitchFamily="18" charset="0"/>
                  </a:rPr>
                  <a:t>to deceleration and deceleration to late time acceleration, many theoreticians have considered </a:t>
                </a:r>
                <a:r>
                  <a:rPr lang="en-US" b="1" dirty="0" smtClean="0">
                    <a:latin typeface="Times New Roman" panose="02020603050405020304" pitchFamily="18" charset="0"/>
                    <a:cs typeface="Times New Roman" panose="02020603050405020304" pitchFamily="18" charset="0"/>
                  </a:rPr>
                  <a:t>different parametrization </a:t>
                </a:r>
                <a:r>
                  <a:rPr lang="en-US" b="1" dirty="0">
                    <a:latin typeface="Times New Roman" panose="02020603050405020304" pitchFamily="18" charset="0"/>
                    <a:cs typeface="Times New Roman" panose="02020603050405020304" pitchFamily="18" charset="0"/>
                  </a:rPr>
                  <a:t>of cosmological parameters, where the model parameters involved in the parametrization can </a:t>
                </a:r>
                <a:r>
                  <a:rPr lang="en-US" b="1" dirty="0" smtClean="0">
                    <a:latin typeface="Times New Roman" panose="02020603050405020304" pitchFamily="18" charset="0"/>
                    <a:cs typeface="Times New Roman" panose="02020603050405020304" pitchFamily="18" charset="0"/>
                  </a:rPr>
                  <a:t>be constrained </a:t>
                </a:r>
                <a:r>
                  <a:rPr lang="en-US" b="1" dirty="0">
                    <a:latin typeface="Times New Roman" panose="02020603050405020304" pitchFamily="18" charset="0"/>
                    <a:cs typeface="Times New Roman" panose="02020603050405020304" pitchFamily="18" charset="0"/>
                  </a:rPr>
                  <a:t>through observational </a:t>
                </a:r>
                <a:r>
                  <a:rPr lang="en-US" b="1" dirty="0" smtClean="0">
                    <a:latin typeface="Times New Roman" panose="02020603050405020304" pitchFamily="18" charset="0"/>
                    <a:cs typeface="Times New Roman" panose="02020603050405020304" pitchFamily="18" charset="0"/>
                  </a:rPr>
                  <a:t>data.</a:t>
                </a:r>
              </a:p>
              <a:p>
                <a:pPr algn="just"/>
                <a:r>
                  <a:rPr lang="en-US" b="1" dirty="0" smtClean="0">
                    <a:latin typeface="Times New Roman" panose="02020603050405020304" pitchFamily="18" charset="0"/>
                    <a:cs typeface="Times New Roman" panose="02020603050405020304" pitchFamily="18" charset="0"/>
                  </a:rPr>
                  <a:t>Most </a:t>
                </a:r>
                <a:r>
                  <a:rPr lang="en-US" b="1" dirty="0">
                    <a:latin typeface="Times New Roman" panose="02020603050405020304" pitchFamily="18" charset="0"/>
                    <a:cs typeface="Times New Roman" panose="02020603050405020304" pitchFamily="18" charset="0"/>
                  </a:rPr>
                  <a:t>of the parametrization deal with the equation of state </a:t>
                </a:r>
                <a:r>
                  <a:rPr lang="en-US" b="1" dirty="0" smtClean="0">
                    <a:latin typeface="Times New Roman" panose="02020603050405020304" pitchFamily="18" charset="0"/>
                    <a:cs typeface="Times New Roman" panose="02020603050405020304" pitchFamily="18" charset="0"/>
                  </a:rPr>
                  <a:t>parameter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𝒘</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𝒛</m:t>
                    </m:r>
                    <m:r>
                      <a:rPr lang="en-US" b="1" i="1" dirty="0">
                        <a:latin typeface="Cambria Math" panose="02040503050406030204" pitchFamily="18" charset="0"/>
                        <a:cs typeface="Times New Roman" panose="02020603050405020304" pitchFamily="18" charset="0"/>
                      </a:rPr>
                      <m:t>)</m:t>
                    </m:r>
                  </m:oMath>
                </a14:m>
                <a:r>
                  <a:rPr lang="en-US" b="1" dirty="0">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a:t>
                </a:r>
                <a:r>
                  <a:rPr lang="en-US" b="1" dirty="0" smtClean="0">
                    <a:solidFill>
                      <a:srgbClr val="002060"/>
                    </a:solidFill>
                    <a:latin typeface="Times New Roman" panose="02020603050405020304" pitchFamily="18" charset="0"/>
                    <a:cs typeface="Times New Roman" panose="02020603050405020304" pitchFamily="18" charset="0"/>
                  </a:rPr>
                  <a:t>3,4]</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or deceleration parameter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𝒒</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𝒛</m:t>
                    </m:r>
                    <m:r>
                      <a:rPr lang="en-US" b="1" i="1" dirty="0" smtClean="0">
                        <a:latin typeface="Cambria Math" panose="02040503050406030204" pitchFamily="18" charset="0"/>
                        <a:cs typeface="Times New Roman" panose="02020603050405020304" pitchFamily="18" charset="0"/>
                      </a:rPr>
                      <m:t>)</m:t>
                    </m:r>
                  </m:oMath>
                </a14:m>
                <a:r>
                  <a:rPr lang="en-US" b="1" dirty="0">
                    <a:latin typeface="Times New Roman" panose="02020603050405020304" pitchFamily="18" charset="0"/>
                    <a:cs typeface="Times New Roman" panose="02020603050405020304" pitchFamily="18" charset="0"/>
                  </a:rPr>
                  <a:t> </a:t>
                </a:r>
                <a:r>
                  <a:rPr lang="en-US" b="1" dirty="0" smtClean="0">
                    <a:solidFill>
                      <a:srgbClr val="002060"/>
                    </a:solidFill>
                    <a:latin typeface="Times New Roman" panose="02020603050405020304" pitchFamily="18" charset="0"/>
                    <a:cs typeface="Times New Roman" panose="02020603050405020304" pitchFamily="18" charset="0"/>
                  </a:rPr>
                  <a:t>[5]</a:t>
                </a:r>
                <a:r>
                  <a:rPr lang="en-US" b="1" dirty="0" smtClean="0">
                    <a:latin typeface="Times New Roman" panose="02020603050405020304" pitchFamily="18" charset="0"/>
                    <a:cs typeface="Times New Roman" panose="02020603050405020304" pitchFamily="18" charset="0"/>
                  </a:rPr>
                  <a:t>.</a:t>
                </a:r>
                <a:endParaRPr lang="en-IN" b="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2279" y="778702"/>
                <a:ext cx="11807686" cy="5542585"/>
              </a:xfrm>
              <a:blipFill rotWithShape="0">
                <a:blip r:embed="rId2"/>
                <a:stretch>
                  <a:fillRect l="-877" t="-1866" r="-1031" b="-1647"/>
                </a:stretch>
              </a:blipFill>
              <a:ln>
                <a:solidFill>
                  <a:srgbClr val="FFFF00"/>
                </a:solidFill>
              </a:ln>
            </p:spPr>
            <p:txBody>
              <a:bodyPr/>
              <a:lstStyle/>
              <a:p>
                <a:r>
                  <a:rPr lang="en-IN">
                    <a:noFill/>
                  </a:rPr>
                  <a:t> </a:t>
                </a:r>
              </a:p>
            </p:txBody>
          </p:sp>
        </mc:Fallback>
      </mc:AlternateContent>
      <p:sp>
        <p:nvSpPr>
          <p:cNvPr id="4" name="Title 1"/>
          <p:cNvSpPr txBox="1">
            <a:spLocks/>
          </p:cNvSpPr>
          <p:nvPr/>
        </p:nvSpPr>
        <p:spPr>
          <a:xfrm>
            <a:off x="281608" y="179595"/>
            <a:ext cx="4290392" cy="496266"/>
          </a:xfrm>
          <a:prstGeom prst="rect">
            <a:avLst/>
          </a:prstGeom>
          <a:solidFill>
            <a:schemeClr val="tx2">
              <a:lumMod val="20000"/>
              <a:lumOff val="80000"/>
            </a:schemeClr>
          </a:solidFill>
          <a:ln w="28575">
            <a:solidFill>
              <a:srgbClr val="00B050"/>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000" b="1" dirty="0">
                <a:solidFill>
                  <a:srgbClr val="C00000"/>
                </a:solidFill>
                <a:latin typeface="Times New Roman" panose="02020603050405020304" pitchFamily="18" charset="0"/>
                <a:cs typeface="Times New Roman" panose="02020603050405020304" pitchFamily="18" charset="0"/>
              </a:rPr>
              <a:t>B</a:t>
            </a:r>
            <a:r>
              <a:rPr lang="en-IN" sz="3000" b="1" dirty="0" smtClean="0">
                <a:solidFill>
                  <a:srgbClr val="C00000"/>
                </a:solidFill>
                <a:latin typeface="Times New Roman" panose="02020603050405020304" pitchFamily="18" charset="0"/>
                <a:cs typeface="Times New Roman" panose="02020603050405020304" pitchFamily="18" charset="0"/>
              </a:rPr>
              <a:t>. Parametrization of H</a:t>
            </a:r>
            <a:endParaRPr lang="en-IN"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465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8843" y="142599"/>
                <a:ext cx="11804373" cy="6099176"/>
              </a:xfrm>
              <a:ln>
                <a:solidFill>
                  <a:srgbClr val="FFFF00"/>
                </a:solidFill>
              </a:ln>
            </p:spPr>
            <p:txBody>
              <a:bodyPr>
                <a:normAutofit/>
              </a:bodyPr>
              <a:lstStyle/>
              <a:p>
                <a:pPr algn="just"/>
                <a:r>
                  <a:rPr lang="en-US" b="1" dirty="0" smtClean="0">
                    <a:latin typeface="Times New Roman" panose="02020603050405020304" pitchFamily="18" charset="0"/>
                    <a:cs typeface="Times New Roman" panose="02020603050405020304" pitchFamily="18" charset="0"/>
                  </a:rPr>
                  <a:t>Some well known parametrization are </a:t>
                </a:r>
                <a:r>
                  <a:rPr lang="en-US" b="1" dirty="0" err="1">
                    <a:latin typeface="Times New Roman" panose="02020603050405020304" pitchFamily="18" charset="0"/>
                    <a:cs typeface="Times New Roman" panose="02020603050405020304" pitchFamily="18" charset="0"/>
                  </a:rPr>
                  <a:t>Chevelier</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Porrati</a:t>
                </a:r>
                <a:r>
                  <a:rPr lang="en-US" b="1" dirty="0">
                    <a:latin typeface="Times New Roman" panose="02020603050405020304" pitchFamily="18" charset="0"/>
                    <a:cs typeface="Times New Roman" panose="02020603050405020304" pitchFamily="18" charset="0"/>
                  </a:rPr>
                  <a:t>-Linder (</a:t>
                </a:r>
                <a:r>
                  <a:rPr lang="en-US" b="1" dirty="0" smtClean="0">
                    <a:latin typeface="Times New Roman" panose="02020603050405020304" pitchFamily="18" charset="0"/>
                    <a:cs typeface="Times New Roman" panose="02020603050405020304" pitchFamily="18" charset="0"/>
                  </a:rPr>
                  <a:t>CPL) parametrization </a:t>
                </a:r>
                <a:r>
                  <a:rPr lang="en-US" b="1" dirty="0" smtClean="0">
                    <a:solidFill>
                      <a:srgbClr val="002060"/>
                    </a:solidFill>
                    <a:latin typeface="Times New Roman" panose="02020603050405020304" pitchFamily="18" charset="0"/>
                    <a:cs typeface="Times New Roman" panose="02020603050405020304" pitchFamily="18" charset="0"/>
                  </a:rPr>
                  <a:t>[6]</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Jassal-Bagla-Padmanabhan</a:t>
                </a:r>
                <a:r>
                  <a:rPr lang="en-US" b="1" dirty="0">
                    <a:latin typeface="Times New Roman" panose="02020603050405020304" pitchFamily="18" charset="0"/>
                    <a:cs typeface="Times New Roman" panose="02020603050405020304" pitchFamily="18" charset="0"/>
                  </a:rPr>
                  <a:t> parametrization </a:t>
                </a:r>
                <a:r>
                  <a:rPr lang="en-US" b="1" dirty="0" smtClean="0">
                    <a:solidFill>
                      <a:srgbClr val="002060"/>
                    </a:solidFill>
                    <a:latin typeface="Times New Roman" panose="02020603050405020304" pitchFamily="18" charset="0"/>
                    <a:cs typeface="Times New Roman" panose="02020603050405020304" pitchFamily="18" charset="0"/>
                  </a:rPr>
                  <a:t>[7]</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on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𝒘</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𝒛</m:t>
                    </m:r>
                    <m:r>
                      <a:rPr lang="en-US" b="1" i="1" dirty="0" smtClean="0">
                        <a:latin typeface="Cambria Math" panose="02040503050406030204" pitchFamily="18" charset="0"/>
                        <a:cs typeface="Times New Roman" panose="02020603050405020304" pitchFamily="18" charset="0"/>
                      </a:rPr>
                      <m:t>)</m:t>
                    </m:r>
                  </m:oMath>
                </a14:m>
                <a:r>
                  <a:rPr lang="en-US" b="1" dirty="0" smtClean="0">
                    <a:latin typeface="Times New Roman" panose="02020603050405020304" pitchFamily="18" charset="0"/>
                    <a:cs typeface="Times New Roman" panose="02020603050405020304" pitchFamily="18" charset="0"/>
                  </a:rPr>
                  <a:t>.</a:t>
                </a:r>
              </a:p>
              <a:p>
                <a:pPr algn="just"/>
                <a:r>
                  <a:rPr lang="en-US" b="1" dirty="0" smtClean="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critical review of this </a:t>
                </a:r>
                <a:r>
                  <a:rPr lang="en-US" b="1" dirty="0" smtClean="0">
                    <a:latin typeface="Times New Roman" panose="02020603050405020304" pitchFamily="18" charset="0"/>
                    <a:cs typeface="Times New Roman" panose="02020603050405020304" pitchFamily="18" charset="0"/>
                  </a:rPr>
                  <a:t>argument shows</a:t>
                </a:r>
                <a:r>
                  <a:rPr lang="en-US" b="1" dirty="0">
                    <a:latin typeface="Times New Roman" panose="02020603050405020304" pitchFamily="18" charset="0"/>
                    <a:cs typeface="Times New Roman" panose="02020603050405020304" pitchFamily="18" charset="0"/>
                  </a:rPr>
                  <a:t>, one can parametrize other geometrical or physical parameters also. </a:t>
                </a:r>
                <a:r>
                  <a:rPr lang="en-US" b="1" dirty="0" err="1">
                    <a:solidFill>
                      <a:srgbClr val="002060"/>
                    </a:solidFill>
                    <a:latin typeface="Times New Roman" panose="02020603050405020304" pitchFamily="18" charset="0"/>
                    <a:cs typeface="Times New Roman" panose="02020603050405020304" pitchFamily="18" charset="0"/>
                  </a:rPr>
                  <a:t>Pacif</a:t>
                </a:r>
                <a:r>
                  <a:rPr lang="en-US" b="1" dirty="0">
                    <a:solidFill>
                      <a:srgbClr val="002060"/>
                    </a:solidFill>
                    <a:latin typeface="Times New Roman" panose="02020603050405020304" pitchFamily="18" charset="0"/>
                    <a:cs typeface="Times New Roman" panose="02020603050405020304" pitchFamily="18" charset="0"/>
                  </a:rPr>
                  <a:t> et al. </a:t>
                </a:r>
                <a:r>
                  <a:rPr lang="en-US" b="1" dirty="0" smtClean="0">
                    <a:solidFill>
                      <a:srgbClr val="002060"/>
                    </a:solidFill>
                    <a:latin typeface="Times New Roman" panose="02020603050405020304" pitchFamily="18" charset="0"/>
                    <a:cs typeface="Times New Roman" panose="02020603050405020304" pitchFamily="18" charset="0"/>
                  </a:rPr>
                  <a:t>[8]</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have summarized </a:t>
                </a:r>
                <a:r>
                  <a:rPr lang="en-US" b="1" dirty="0" smtClean="0">
                    <a:latin typeface="Times New Roman" panose="02020603050405020304" pitchFamily="18" charset="0"/>
                    <a:cs typeface="Times New Roman" panose="02020603050405020304" pitchFamily="18" charset="0"/>
                  </a:rPr>
                  <a:t>these parametrization </a:t>
                </a:r>
                <a:r>
                  <a:rPr lang="en-US" b="1" dirty="0">
                    <a:latin typeface="Times New Roman" panose="02020603050405020304" pitchFamily="18" charset="0"/>
                    <a:cs typeface="Times New Roman" panose="02020603050405020304" pitchFamily="18" charset="0"/>
                  </a:rPr>
                  <a:t>of the physical and geometrical parameters in some detail and also proposed a new </a:t>
                </a:r>
                <a:r>
                  <a:rPr lang="en-US" b="1" dirty="0" smtClean="0">
                    <a:latin typeface="Times New Roman" panose="02020603050405020304" pitchFamily="18" charset="0"/>
                    <a:cs typeface="Times New Roman" panose="02020603050405020304" pitchFamily="18" charset="0"/>
                  </a:rPr>
                  <a:t>parametrization of </a:t>
                </a:r>
                <a:r>
                  <a:rPr lang="en-US" b="1" dirty="0">
                    <a:latin typeface="Times New Roman" panose="02020603050405020304" pitchFamily="18" charset="0"/>
                    <a:cs typeface="Times New Roman" panose="02020603050405020304" pitchFamily="18" charset="0"/>
                  </a:rPr>
                  <a:t>Hubble </a:t>
                </a:r>
                <a:r>
                  <a:rPr lang="en-US" b="1" dirty="0" smtClean="0">
                    <a:latin typeface="Times New Roman" panose="02020603050405020304" pitchFamily="18" charset="0"/>
                    <a:cs typeface="Times New Roman" panose="02020603050405020304" pitchFamily="18" charset="0"/>
                  </a:rPr>
                  <a:t>parameter.</a:t>
                </a:r>
              </a:p>
              <a:p>
                <a:pPr algn="just"/>
                <a:r>
                  <a:rPr lang="en-US" b="1" dirty="0" smtClean="0">
                    <a:latin typeface="Times New Roman" panose="02020603050405020304" pitchFamily="18" charset="0"/>
                    <a:cs typeface="Times New Roman" panose="02020603050405020304" pitchFamily="18" charset="0"/>
                  </a:rPr>
                  <a:t>Here</a:t>
                </a:r>
                <a:r>
                  <a:rPr lang="en-US" b="1" dirty="0">
                    <a:latin typeface="Times New Roman" panose="02020603050405020304" pitchFamily="18" charset="0"/>
                    <a:cs typeface="Times New Roman" panose="02020603050405020304" pitchFamily="18" charset="0"/>
                  </a:rPr>
                  <a:t>, we consider the parametrization of the Hubble parameter </a:t>
                </a:r>
                <a:r>
                  <a:rPr lang="en-US" b="1" dirty="0" smtClean="0">
                    <a:latin typeface="Times New Roman" panose="02020603050405020304" pitchFamily="18" charset="0"/>
                    <a:cs typeface="Times New Roman" panose="02020603050405020304" pitchFamily="18" charset="0"/>
                  </a:rPr>
                  <a:t>as considered in </a:t>
                </a:r>
                <a:r>
                  <a:rPr lang="en-US" b="1" dirty="0" smtClean="0">
                    <a:solidFill>
                      <a:srgbClr val="002060"/>
                    </a:solidFill>
                    <a:latin typeface="Times New Roman" panose="02020603050405020304" pitchFamily="18" charset="0"/>
                    <a:cs typeface="Times New Roman" panose="02020603050405020304" pitchFamily="18" charset="0"/>
                  </a:rPr>
                  <a:t>[9, 10]</a:t>
                </a:r>
                <a:r>
                  <a:rPr lang="en-US" b="1" dirty="0" smtClean="0">
                    <a:latin typeface="Times New Roman" panose="02020603050405020304" pitchFamily="18" charset="0"/>
                    <a:cs typeface="Times New Roman" panose="02020603050405020304" pitchFamily="18" charset="0"/>
                  </a:rPr>
                  <a:t> in the form</a:t>
                </a:r>
              </a:p>
              <a:p>
                <a:pPr marL="0" indent="0" algn="just">
                  <a:buNone/>
                </a:pPr>
                <a:r>
                  <a:rPr lang="en-US" b="1" dirty="0" smtClean="0">
                    <a:latin typeface="Times New Roman" panose="02020603050405020304" pitchFamily="18" charset="0"/>
                    <a:cs typeface="Times New Roman" panose="02020603050405020304" pitchFamily="18" charset="0"/>
                  </a:rPr>
                  <a:t>                                                                                                                              </a:t>
                </a:r>
                <a:r>
                  <a:rPr lang="en-US" b="1" dirty="0" smtClean="0">
                    <a:solidFill>
                      <a:srgbClr val="00B0F0"/>
                    </a:solidFill>
                    <a:latin typeface="Times New Roman" panose="02020603050405020304" pitchFamily="18" charset="0"/>
                    <a:cs typeface="Times New Roman" panose="02020603050405020304" pitchFamily="18" charset="0"/>
                  </a:rPr>
                  <a:t>(6)</a:t>
                </a: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where  </a:t>
                </a:r>
                <a14:m>
                  <m:oMath xmlns:m="http://schemas.openxmlformats.org/officeDocument/2006/math">
                    <m:r>
                      <a:rPr lang="en-US" b="1" i="1" smtClean="0">
                        <a:latin typeface="Cambria Math" panose="02040503050406030204" pitchFamily="18" charset="0"/>
                        <a:ea typeface="Cambria Math" panose="02040503050406030204" pitchFamily="18" charset="0"/>
                        <a:cs typeface="Times New Roman" panose="02020603050405020304" pitchFamily="18" charset="0"/>
                      </a:rPr>
                      <m:t>𝜶</m:t>
                    </m:r>
                    <m:r>
                      <a:rPr lang="en-IN" b="1" i="1" smtClean="0">
                        <a:latin typeface="Cambria Math" panose="02040503050406030204" pitchFamily="18" charset="0"/>
                        <a:ea typeface="Cambria Math" panose="02040503050406030204" pitchFamily="18" charset="0"/>
                        <a:cs typeface="Times New Roman" panose="02020603050405020304" pitchFamily="18" charset="0"/>
                      </a:rPr>
                      <m:t>&gt;</m:t>
                    </m:r>
                    <m:r>
                      <a:rPr lang="en-IN" b="1" i="1" smtClean="0">
                        <a:latin typeface="Cambria Math" panose="02040503050406030204" pitchFamily="18" charset="0"/>
                        <a:ea typeface="Cambria Math" panose="02040503050406030204" pitchFamily="18" charset="0"/>
                        <a:cs typeface="Times New Roman" panose="02020603050405020304" pitchFamily="18" charset="0"/>
                      </a:rPr>
                      <m:t>𝟎</m:t>
                    </m:r>
                  </m:oMath>
                </a14:m>
                <a:r>
                  <a:rPr lang="en-US" b="1"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r>
                      <a:rPr lang="en-US" b="1" i="1" dirty="0" smtClean="0">
                        <a:latin typeface="Cambria Math" panose="02040503050406030204" pitchFamily="18" charset="0"/>
                        <a:cs typeface="Times New Roman" panose="02020603050405020304" pitchFamily="18" charset="0"/>
                      </a:rPr>
                      <m:t> &gt; </m:t>
                    </m:r>
                    <m:r>
                      <a:rPr lang="en-US" b="1" i="1" dirty="0" smtClean="0">
                        <a:latin typeface="Cambria Math" panose="02040503050406030204" pitchFamily="18" charset="0"/>
                        <a:cs typeface="Times New Roman" panose="02020603050405020304" pitchFamily="18" charset="0"/>
                      </a:rPr>
                      <m:t>𝟏</m:t>
                    </m:r>
                  </m:oMath>
                </a14:m>
                <a:r>
                  <a:rPr lang="en-US" b="1" dirty="0">
                    <a:latin typeface="Times New Roman" panose="02020603050405020304" pitchFamily="18" charset="0"/>
                    <a:cs typeface="Times New Roman" panose="02020603050405020304" pitchFamily="18" charset="0"/>
                  </a:rPr>
                  <a:t> are constants (better call them model parameters</a:t>
                </a:r>
                <a:r>
                  <a:rPr lang="en-US" b="1" dirty="0" smtClean="0">
                    <a:latin typeface="Times New Roman" panose="02020603050405020304" pitchFamily="18" charset="0"/>
                    <a:cs typeface="Times New Roman" panose="02020603050405020304" pitchFamily="18" charset="0"/>
                  </a:rPr>
                  <a:t>). </a:t>
                </a:r>
                <a:endParaRPr lang="en-IN" b="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8843" y="142599"/>
                <a:ext cx="11804373" cy="6099176"/>
              </a:xfrm>
              <a:blipFill rotWithShape="0">
                <a:blip r:embed="rId2"/>
                <a:stretch>
                  <a:fillRect l="-1032" t="-1595" r="-980"/>
                </a:stretch>
              </a:blipFill>
              <a:ln>
                <a:solidFill>
                  <a:srgbClr val="FFFF00"/>
                </a:solidFill>
              </a:ln>
            </p:spPr>
            <p:txBody>
              <a:bodyPr/>
              <a:lstStyle/>
              <a:p>
                <a:r>
                  <a:rPr lang="en-IN">
                    <a:noFill/>
                  </a:rPr>
                  <a:t> </a:t>
                </a:r>
              </a:p>
            </p:txBody>
          </p:sp>
        </mc:Fallback>
      </mc:AlternateContent>
      <p:pic>
        <p:nvPicPr>
          <p:cNvPr id="4" name="Picture 3"/>
          <p:cNvPicPr>
            <a:picLocks noChangeAspect="1"/>
          </p:cNvPicPr>
          <p:nvPr/>
        </p:nvPicPr>
        <p:blipFill>
          <a:blip r:embed="rId3"/>
          <a:stretch>
            <a:fillRect/>
          </a:stretch>
        </p:blipFill>
        <p:spPr>
          <a:xfrm>
            <a:off x="3673991" y="4000825"/>
            <a:ext cx="3614705" cy="804159"/>
          </a:xfrm>
          <a:prstGeom prst="rect">
            <a:avLst/>
          </a:prstGeom>
          <a:ln w="38100">
            <a:solidFill>
              <a:schemeClr val="tx1"/>
            </a:solidFill>
          </a:ln>
        </p:spPr>
      </p:pic>
    </p:spTree>
    <p:extLst>
      <p:ext uri="{BB962C8B-B14F-4D97-AF65-F5344CB8AC3E}">
        <p14:creationId xmlns:p14="http://schemas.microsoft.com/office/powerpoint/2010/main" val="232793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81608" y="791957"/>
                <a:ext cx="11738114" cy="5635348"/>
              </a:xfrm>
              <a:ln>
                <a:solidFill>
                  <a:srgbClr val="FFFF00"/>
                </a:solidFill>
              </a:ln>
            </p:spPr>
            <p:txBody>
              <a:bodyPr>
                <a:noAutofit/>
              </a:bodyPr>
              <a:lstStyle/>
              <a:p>
                <a:pPr marL="0" indent="0" algn="just">
                  <a:buNone/>
                </a:pPr>
                <a:r>
                  <a:rPr lang="en-US" b="1" dirty="0">
                    <a:latin typeface="Times New Roman" panose="02020603050405020304" pitchFamily="18" charset="0"/>
                    <a:cs typeface="Times New Roman" panose="02020603050405020304" pitchFamily="18" charset="0"/>
                  </a:rPr>
                  <a:t>Equation </a:t>
                </a:r>
                <a:r>
                  <a:rPr lang="en-US" b="1" dirty="0">
                    <a:solidFill>
                      <a:srgbClr val="00B0F0"/>
                    </a:solidFill>
                    <a:latin typeface="Times New Roman" panose="02020603050405020304" pitchFamily="18" charset="0"/>
                    <a:cs typeface="Times New Roman" panose="02020603050405020304" pitchFamily="18" charset="0"/>
                  </a:rPr>
                  <a:t>(6)</a:t>
                </a:r>
                <a:r>
                  <a:rPr lang="en-US" b="1" dirty="0">
                    <a:latin typeface="Times New Roman" panose="02020603050405020304" pitchFamily="18" charset="0"/>
                    <a:cs typeface="Times New Roman" panose="02020603050405020304" pitchFamily="18" charset="0"/>
                  </a:rPr>
                  <a:t> readily give the explicit form of scale factor as,</a:t>
                </a:r>
              </a:p>
              <a:p>
                <a:pPr marL="0" indent="0" algn="just">
                  <a:buNone/>
                </a:pPr>
                <a:r>
                  <a:rPr lang="en-IN" b="1" dirty="0">
                    <a:solidFill>
                      <a:srgbClr val="0070C0"/>
                    </a:solidFill>
                    <a:latin typeface="Times New Roman" panose="02020603050405020304" pitchFamily="18" charset="0"/>
                    <a:cs typeface="Times New Roman" panose="02020603050405020304" pitchFamily="18" charset="0"/>
                  </a:rPr>
                  <a:t>                                             </a:t>
                </a:r>
                <a:r>
                  <a:rPr lang="en-IN" b="1" dirty="0">
                    <a:solidFill>
                      <a:srgbClr val="0070C0"/>
                    </a:solidFill>
                    <a:latin typeface="Times New Roman" panose="02020603050405020304" pitchFamily="18" charset="0"/>
                    <a:cs typeface="Times New Roman" panose="02020603050405020304" pitchFamily="18" charset="0"/>
                  </a:rPr>
                  <a:t>                                                                               </a:t>
                </a:r>
                <a:r>
                  <a:rPr lang="en-IN" b="1" dirty="0" smtClean="0">
                    <a:solidFill>
                      <a:srgbClr val="0070C0"/>
                    </a:solidFill>
                    <a:latin typeface="Times New Roman" panose="02020603050405020304" pitchFamily="18" charset="0"/>
                    <a:cs typeface="Times New Roman" panose="02020603050405020304" pitchFamily="18" charset="0"/>
                  </a:rPr>
                  <a:t> </a:t>
                </a:r>
                <a:r>
                  <a:rPr lang="en-IN" b="1" dirty="0" smtClean="0">
                    <a:solidFill>
                      <a:srgbClr val="00B0F0"/>
                    </a:solidFill>
                    <a:latin typeface="Times New Roman" panose="02020603050405020304" pitchFamily="18" charset="0"/>
                    <a:cs typeface="Times New Roman" panose="02020603050405020304" pitchFamily="18" charset="0"/>
                  </a:rPr>
                  <a:t>(</a:t>
                </a:r>
                <a:r>
                  <a:rPr lang="en-IN" b="1" dirty="0">
                    <a:solidFill>
                      <a:srgbClr val="00B0F0"/>
                    </a:solidFill>
                    <a:latin typeface="Times New Roman" panose="02020603050405020304" pitchFamily="18" charset="0"/>
                    <a:cs typeface="Times New Roman" panose="02020603050405020304" pitchFamily="18" charset="0"/>
                  </a:rPr>
                  <a:t>7</a:t>
                </a:r>
                <a:r>
                  <a:rPr lang="en-IN" b="1" dirty="0" smtClean="0">
                    <a:solidFill>
                      <a:srgbClr val="00B0F0"/>
                    </a:solidFill>
                    <a:latin typeface="Times New Roman" panose="02020603050405020304" pitchFamily="18" charset="0"/>
                    <a:cs typeface="Times New Roman" panose="02020603050405020304" pitchFamily="18" charset="0"/>
                  </a:rPr>
                  <a:t>)</a:t>
                </a:r>
                <a:endParaRPr lang="en-US" b="1" dirty="0">
                  <a:solidFill>
                    <a:srgbClr val="00B0F0"/>
                  </a:solidFill>
                  <a:latin typeface="Times New Roman" panose="02020603050405020304" pitchFamily="18" charset="0"/>
                  <a:cs typeface="Times New Roman" panose="02020603050405020304" pitchFamily="18" charset="0"/>
                </a:endParaRPr>
              </a:p>
              <a:p>
                <a:pPr marL="0" indent="0" algn="just">
                  <a:buNone/>
                </a:pP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where</a:t>
                </a:r>
                <a:r>
                  <a:rPr lang="en-US" b="1" dirty="0">
                    <a:latin typeface="Times New Roman" panose="02020603050405020304" pitchFamily="18" charset="0"/>
                    <a:cs typeface="Times New Roman" panose="02020603050405020304" pitchFamily="18" charset="0"/>
                  </a:rPr>
                  <a:t>, </a:t>
                </a:r>
                <a14:m>
                  <m:oMath xmlns:m="http://schemas.openxmlformats.org/officeDocument/2006/math">
                    <m:r>
                      <a:rPr lang="en-US" b="1" i="1" dirty="0">
                        <a:latin typeface="Cambria Math" panose="02040503050406030204" pitchFamily="18" charset="0"/>
                        <a:cs typeface="Times New Roman" panose="02020603050405020304" pitchFamily="18" charset="0"/>
                      </a:rPr>
                      <m:t>𝒄</m:t>
                    </m:r>
                    <m:r>
                      <a:rPr lang="en-US" b="1" i="1" dirty="0">
                        <a:latin typeface="Cambria Math" panose="02040503050406030204" pitchFamily="18" charset="0"/>
                        <a:ea typeface="Cambria Math" panose="02040503050406030204" pitchFamily="18" charset="0"/>
                        <a:cs typeface="Times New Roman" panose="02020603050405020304" pitchFamily="18" charset="0"/>
                      </a:rPr>
                      <m:t>≠</m:t>
                    </m:r>
                    <m:r>
                      <a:rPr lang="en-US" b="1" i="1" dirty="0">
                        <a:latin typeface="Cambria Math" panose="02040503050406030204" pitchFamily="18" charset="0"/>
                        <a:cs typeface="Times New Roman" panose="02020603050405020304" pitchFamily="18" charset="0"/>
                      </a:rPr>
                      <m:t>𝟎</m:t>
                    </m:r>
                  </m:oMath>
                </a14:m>
                <a:r>
                  <a:rPr lang="en-US" b="1" dirty="0">
                    <a:latin typeface="Times New Roman" panose="02020603050405020304" pitchFamily="18" charset="0"/>
                    <a:cs typeface="Times New Roman" panose="02020603050405020304" pitchFamily="18" charset="0"/>
                  </a:rPr>
                  <a:t> is a constant </a:t>
                </a:r>
                <a:r>
                  <a:rPr lang="en-US" b="1" dirty="0">
                    <a:latin typeface="Times New Roman" panose="02020603050405020304" pitchFamily="18" charset="0"/>
                    <a:cs typeface="Times New Roman" panose="02020603050405020304" pitchFamily="18" charset="0"/>
                  </a:rPr>
                  <a:t>of integration.</a:t>
                </a:r>
                <a:endParaRPr lang="en-IN" b="1" dirty="0">
                  <a:solidFill>
                    <a:srgbClr val="0070C0"/>
                  </a:solidFill>
                  <a:latin typeface="Times New Roman" panose="02020603050405020304" pitchFamily="18" charset="0"/>
                  <a:cs typeface="Times New Roman" panose="02020603050405020304" pitchFamily="18" charset="0"/>
                </a:endParaRPr>
              </a:p>
              <a:p>
                <a:pPr algn="just"/>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the beginning, </a:t>
                </a:r>
                <a:r>
                  <a:rPr lang="en-US" b="1" dirty="0" smtClean="0">
                    <a:latin typeface="Times New Roman" panose="02020603050405020304" pitchFamily="18" charset="0"/>
                    <a:cs typeface="Times New Roman" panose="02020603050405020304" pitchFamily="18" charset="0"/>
                  </a:rPr>
                  <a:t>when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𝒕</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𝟎</m:t>
                    </m:r>
                  </m:oMath>
                </a14:m>
                <a:r>
                  <a:rPr lang="en-US" b="1" dirty="0">
                    <a:latin typeface="Times New Roman" panose="02020603050405020304" pitchFamily="18" charset="0"/>
                    <a:cs typeface="Times New Roman" panose="02020603050405020304" pitchFamily="18" charset="0"/>
                  </a:rPr>
                  <a:t>, the velocity and the acceleration of the </a:t>
                </a:r>
                <a:r>
                  <a:rPr lang="en-US" b="1" dirty="0" smtClean="0">
                    <a:latin typeface="Times New Roman" panose="02020603050405020304" pitchFamily="18" charset="0"/>
                    <a:cs typeface="Times New Roman" panose="02020603050405020304" pitchFamily="18" charset="0"/>
                  </a:rPr>
                  <a:t>universe can be calculated from </a:t>
                </a:r>
                <a:r>
                  <a:rPr lang="en-US" b="1" dirty="0" smtClean="0">
                    <a:solidFill>
                      <a:srgbClr val="00B0F0"/>
                    </a:solidFill>
                    <a:latin typeface="Times New Roman" panose="02020603050405020304" pitchFamily="18" charset="0"/>
                    <a:cs typeface="Times New Roman" panose="02020603050405020304" pitchFamily="18" charset="0"/>
                  </a:rPr>
                  <a:t>(7)</a:t>
                </a:r>
                <a:r>
                  <a:rPr lang="en-US" b="1" dirty="0" smtClean="0">
                    <a:latin typeface="Times New Roman" panose="02020603050405020304" pitchFamily="18" charset="0"/>
                    <a:cs typeface="Times New Roman" panose="02020603050405020304" pitchFamily="18" charset="0"/>
                  </a:rPr>
                  <a:t> as</a:t>
                </a:r>
              </a:p>
              <a:p>
                <a:pPr algn="just"/>
                <a:endParaRPr lang="en-US" b="1" dirty="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which </a:t>
                </a:r>
                <a:r>
                  <a:rPr lang="en-US" b="1" dirty="0">
                    <a:latin typeface="Times New Roman" panose="02020603050405020304" pitchFamily="18" charset="0"/>
                    <a:cs typeface="Times New Roman" panose="02020603050405020304" pitchFamily="18" charset="0"/>
                  </a:rPr>
                  <a:t>depict that the obtained model starts with a </a:t>
                </a:r>
                <a:r>
                  <a:rPr lang="en-US" b="1" dirty="0" smtClean="0">
                    <a:latin typeface="Times New Roman" panose="02020603050405020304" pitchFamily="18" charset="0"/>
                    <a:cs typeface="Times New Roman" panose="02020603050405020304" pitchFamily="18" charset="0"/>
                  </a:rPr>
                  <a:t>finite volume, a finite </a:t>
                </a:r>
                <a:r>
                  <a:rPr lang="en-US" b="1" dirty="0">
                    <a:latin typeface="Times New Roman" panose="02020603050405020304" pitchFamily="18" charset="0"/>
                    <a:cs typeface="Times New Roman" panose="02020603050405020304" pitchFamily="18" charset="0"/>
                  </a:rPr>
                  <a:t>velocity and a </a:t>
                </a:r>
                <a:r>
                  <a:rPr lang="en-US" b="1" dirty="0" smtClean="0">
                    <a:latin typeface="Times New Roman" panose="02020603050405020304" pitchFamily="18" charset="0"/>
                    <a:cs typeface="Times New Roman" panose="02020603050405020304" pitchFamily="18" charset="0"/>
                  </a:rPr>
                  <a:t>finite </a:t>
                </a:r>
                <a:r>
                  <a:rPr lang="en-US" b="1" dirty="0">
                    <a:latin typeface="Times New Roman" panose="02020603050405020304" pitchFamily="18" charset="0"/>
                    <a:cs typeface="Times New Roman" panose="02020603050405020304" pitchFamily="18" charset="0"/>
                  </a:rPr>
                  <a:t>acceleration. This is a notable deviation from the standard </a:t>
                </a:r>
                <a:r>
                  <a:rPr lang="en-US" b="1" dirty="0" smtClean="0">
                    <a:latin typeface="Times New Roman" panose="02020603050405020304" pitchFamily="18" charset="0"/>
                    <a:cs typeface="Times New Roman" panose="02020603050405020304" pitchFamily="18" charset="0"/>
                  </a:rPr>
                  <a:t>model</a:t>
                </a:r>
                <a:r>
                  <a:rPr lang="en-US" b="1" dirty="0" smtClean="0">
                    <a:latin typeface="Times New Roman" panose="02020603050405020304" pitchFamily="18" charset="0"/>
                    <a:cs typeface="Times New Roman" panose="02020603050405020304" pitchFamily="18" charset="0"/>
                  </a:rPr>
                  <a:t>.                   </a:t>
                </a:r>
                <a:endParaRPr lang="en-US" b="1" dirty="0">
                  <a:solidFill>
                    <a:srgbClr val="00B0F0"/>
                  </a:solidFill>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1608" y="791957"/>
                <a:ext cx="11738114" cy="5635348"/>
              </a:xfrm>
              <a:blipFill rotWithShape="0">
                <a:blip r:embed="rId2"/>
                <a:stretch>
                  <a:fillRect l="-985" t="-1836" r="-985"/>
                </a:stretch>
              </a:blipFill>
              <a:ln>
                <a:solidFill>
                  <a:srgbClr val="FFFF00"/>
                </a:solidFill>
              </a:ln>
            </p:spPr>
            <p:txBody>
              <a:bodyPr/>
              <a:lstStyle/>
              <a:p>
                <a:r>
                  <a:rPr lang="en-IN">
                    <a:noFill/>
                  </a:rPr>
                  <a:t> </a:t>
                </a:r>
              </a:p>
            </p:txBody>
          </p:sp>
        </mc:Fallback>
      </mc:AlternateContent>
      <p:sp>
        <p:nvSpPr>
          <p:cNvPr id="4" name="Title 1"/>
          <p:cNvSpPr txBox="1">
            <a:spLocks/>
          </p:cNvSpPr>
          <p:nvPr/>
        </p:nvSpPr>
        <p:spPr>
          <a:xfrm>
            <a:off x="281608" y="179595"/>
            <a:ext cx="7205870" cy="496266"/>
          </a:xfrm>
          <a:prstGeom prst="rect">
            <a:avLst/>
          </a:prstGeom>
          <a:solidFill>
            <a:schemeClr val="tx2">
              <a:lumMod val="20000"/>
              <a:lumOff val="80000"/>
            </a:schemeClr>
          </a:solidFill>
          <a:ln w="19050">
            <a:solidFill>
              <a:srgbClr val="00B050"/>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000" b="1" dirty="0">
                <a:solidFill>
                  <a:srgbClr val="C00000"/>
                </a:solidFill>
                <a:latin typeface="Times New Roman" panose="02020603050405020304" pitchFamily="18" charset="0"/>
                <a:cs typeface="Times New Roman" panose="02020603050405020304" pitchFamily="18" charset="0"/>
              </a:rPr>
              <a:t>C</a:t>
            </a:r>
            <a:r>
              <a:rPr lang="en-IN" sz="3000" b="1" dirty="0" smtClean="0">
                <a:solidFill>
                  <a:srgbClr val="C00000"/>
                </a:solidFill>
                <a:latin typeface="Times New Roman" panose="02020603050405020304" pitchFamily="18" charset="0"/>
                <a:cs typeface="Times New Roman" panose="02020603050405020304" pitchFamily="18" charset="0"/>
              </a:rPr>
              <a:t>. </a:t>
            </a:r>
            <a:r>
              <a:rPr lang="en-IN" sz="3000" b="1" dirty="0" smtClean="0">
                <a:solidFill>
                  <a:srgbClr val="C00000"/>
                </a:solidFill>
                <a:latin typeface="Times New Roman" panose="02020603050405020304" pitchFamily="18" charset="0"/>
                <a:cs typeface="Times New Roman" panose="02020603050405020304" pitchFamily="18" charset="0"/>
              </a:rPr>
              <a:t>Geometrical interpretation of the model</a:t>
            </a:r>
            <a:endParaRPr lang="en-IN" sz="30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280101" y="1430389"/>
            <a:ext cx="3284208" cy="634067"/>
          </a:xfrm>
          <a:prstGeom prst="rect">
            <a:avLst/>
          </a:prstGeom>
          <a:ln w="12700">
            <a:solidFill>
              <a:schemeClr val="tx1"/>
            </a:solidFill>
          </a:ln>
        </p:spPr>
      </p:pic>
      <p:pic>
        <p:nvPicPr>
          <p:cNvPr id="11" name="Picture 10"/>
          <p:cNvPicPr>
            <a:picLocks noChangeAspect="1"/>
          </p:cNvPicPr>
          <p:nvPr/>
        </p:nvPicPr>
        <p:blipFill>
          <a:blip r:embed="rId4"/>
          <a:stretch>
            <a:fillRect/>
          </a:stretch>
        </p:blipFill>
        <p:spPr>
          <a:xfrm>
            <a:off x="1782678" y="4217240"/>
            <a:ext cx="8157958" cy="440039"/>
          </a:xfrm>
          <a:prstGeom prst="rect">
            <a:avLst/>
          </a:prstGeom>
        </p:spPr>
      </p:pic>
    </p:spTree>
    <p:extLst>
      <p:ext uri="{BB962C8B-B14F-4D97-AF65-F5344CB8AC3E}">
        <p14:creationId xmlns:p14="http://schemas.microsoft.com/office/powerpoint/2010/main" val="2901310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88844" y="142599"/>
                <a:ext cx="11830878" cy="6085924"/>
              </a:xfrm>
              <a:ln>
                <a:solidFill>
                  <a:srgbClr val="FFFF00"/>
                </a:solidFill>
              </a:ln>
            </p:spPr>
            <p:txBody>
              <a:bodyPr>
                <a:noAutofit/>
              </a:bodyPr>
              <a:lstStyle/>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expressions </a:t>
                </a:r>
                <a:r>
                  <a:rPr lang="en-US" b="1" dirty="0">
                    <a:latin typeface="Times New Roman" panose="02020603050405020304" pitchFamily="18" charset="0"/>
                    <a:cs typeface="Times New Roman" panose="02020603050405020304" pitchFamily="18" charset="0"/>
                  </a:rPr>
                  <a:t>for the </a:t>
                </a:r>
                <a:r>
                  <a:rPr lang="en-US" b="1" dirty="0">
                    <a:latin typeface="Times New Roman" panose="02020603050405020304" pitchFamily="18" charset="0"/>
                    <a:cs typeface="Times New Roman" panose="02020603050405020304" pitchFamily="18" charset="0"/>
                  </a:rPr>
                  <a:t>Hubble parameter and deceleration parameter in terms of cosmic time </a:t>
                </a:r>
                <a:r>
                  <a:rPr lang="en-US" b="1" dirty="0">
                    <a:latin typeface="Times New Roman" panose="02020603050405020304" pitchFamily="18" charset="0"/>
                    <a:cs typeface="Times New Roman" panose="02020603050405020304" pitchFamily="18" charset="0"/>
                  </a:rPr>
                  <a:t>‘</a:t>
                </a:r>
                <a14:m>
                  <m:oMath xmlns:m="http://schemas.openxmlformats.org/officeDocument/2006/math">
                    <m:r>
                      <a:rPr lang="en-US" b="1" i="1" dirty="0">
                        <a:latin typeface="Cambria Math" panose="02040503050406030204" pitchFamily="18" charset="0"/>
                        <a:cs typeface="Times New Roman" panose="02020603050405020304" pitchFamily="18" charset="0"/>
                      </a:rPr>
                      <m:t>𝒕</m:t>
                    </m:r>
                  </m:oMath>
                </a14:m>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is </a:t>
                </a:r>
                <a:r>
                  <a:rPr lang="en-US" b="1" dirty="0">
                    <a:latin typeface="Times New Roman" panose="02020603050405020304" pitchFamily="18" charset="0"/>
                    <a:cs typeface="Times New Roman" panose="02020603050405020304" pitchFamily="18" charset="0"/>
                  </a:rPr>
                  <a:t>written </a:t>
                </a:r>
                <a:r>
                  <a:rPr lang="en-US" b="1" dirty="0" smtClean="0">
                    <a:latin typeface="Times New Roman" panose="02020603050405020304" pitchFamily="18" charset="0"/>
                    <a:cs typeface="Times New Roman" panose="02020603050405020304" pitchFamily="18" charset="0"/>
                  </a:rPr>
                  <a:t>as</a:t>
                </a:r>
                <a:r>
                  <a:rPr lang="en-US" b="1" dirty="0">
                    <a:latin typeface="Times New Roman" panose="02020603050405020304" pitchFamily="18" charset="0"/>
                    <a:cs typeface="Times New Roman" panose="02020603050405020304" pitchFamily="18" charset="0"/>
                  </a:rPr>
                  <a:t> </a:t>
                </a:r>
              </a:p>
              <a:p>
                <a:pPr marL="0" indent="0" algn="just">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b="1" dirty="0" smtClean="0">
                    <a:solidFill>
                      <a:srgbClr val="00B0F0"/>
                    </a:solidFill>
                    <a:latin typeface="Times New Roman" panose="02020603050405020304" pitchFamily="18" charset="0"/>
                    <a:cs typeface="Times New Roman" panose="02020603050405020304" pitchFamily="18" charset="0"/>
                  </a:rPr>
                  <a:t>(8)</a:t>
                </a:r>
                <a:endParaRPr lang="en-US" b="1"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                                                                                                                             </a:t>
                </a:r>
                <a:r>
                  <a:rPr lang="en-US" b="1" smtClean="0">
                    <a:solidFill>
                      <a:srgbClr val="00B0F0"/>
                    </a:solidFill>
                    <a:latin typeface="Times New Roman" panose="02020603050405020304" pitchFamily="18" charset="0"/>
                    <a:cs typeface="Times New Roman" panose="02020603050405020304" pitchFamily="18" charset="0"/>
                  </a:rPr>
                  <a:t>(9)</a:t>
                </a:r>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To </a:t>
                </a:r>
                <a:r>
                  <a:rPr lang="en-US" b="1" dirty="0" smtClean="0">
                    <a:latin typeface="Times New Roman" panose="02020603050405020304" pitchFamily="18" charset="0"/>
                    <a:cs typeface="Times New Roman" panose="02020603050405020304" pitchFamily="18" charset="0"/>
                  </a:rPr>
                  <a:t>have a rough sketch of the evolution of the </a:t>
                </a:r>
                <a:r>
                  <a:rPr lang="en-US" b="1" dirty="0">
                    <a:latin typeface="Times New Roman" panose="02020603050405020304" pitchFamily="18" charset="0"/>
                    <a:cs typeface="Times New Roman" panose="02020603050405020304" pitchFamily="18" charset="0"/>
                  </a:rPr>
                  <a:t>geometrical parameters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𝒂</m:t>
                    </m:r>
                    <m:r>
                      <a:rPr lang="en-US"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𝑯</m:t>
                    </m:r>
                    <m:r>
                      <a:rPr lang="en-US"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𝒒</m:t>
                    </m:r>
                  </m:oMath>
                </a14:m>
                <a:r>
                  <a:rPr lang="en-US" b="1" dirty="0">
                    <a:latin typeface="Times New Roman" panose="02020603050405020304" pitchFamily="18" charset="0"/>
                    <a:cs typeface="Times New Roman" panose="02020603050405020304" pitchFamily="18" charset="0"/>
                  </a:rPr>
                  <a:t>) of the model, we shall choose the integrating constant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𝒄</m:t>
                    </m:r>
                  </m:oMath>
                </a14:m>
                <a:r>
                  <a:rPr lang="en-US" b="1" dirty="0">
                    <a:latin typeface="Times New Roman" panose="02020603050405020304" pitchFamily="18" charset="0"/>
                    <a:cs typeface="Times New Roman" panose="02020603050405020304" pitchFamily="18" charset="0"/>
                  </a:rPr>
                  <a:t> and model </a:t>
                </a:r>
                <a:r>
                  <a:rPr lang="en-US" b="1" dirty="0" smtClean="0">
                    <a:latin typeface="Times New Roman" panose="02020603050405020304" pitchFamily="18" charset="0"/>
                    <a:cs typeface="Times New Roman" panose="02020603050405020304" pitchFamily="18" charset="0"/>
                  </a:rPr>
                  <a:t>parameters </a:t>
                </a:r>
                <a14:m>
                  <m:oMath xmlns:m="http://schemas.openxmlformats.org/officeDocument/2006/math">
                    <m:r>
                      <a:rPr lang="en-US" b="1" i="1" smtClean="0">
                        <a:latin typeface="Cambria Math" panose="02040503050406030204" pitchFamily="18" charset="0"/>
                        <a:ea typeface="Cambria Math" panose="02040503050406030204" pitchFamily="18" charset="0"/>
                        <a:cs typeface="Times New Roman" panose="02020603050405020304" pitchFamily="18" charset="0"/>
                      </a:rPr>
                      <m:t>𝜶</m:t>
                    </m:r>
                  </m:oMath>
                </a14:m>
                <a:r>
                  <a:rPr lang="en-US" b="1"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oMath>
                </a14:m>
                <a:r>
                  <a:rPr lang="en-US" b="1" dirty="0">
                    <a:latin typeface="Times New Roman" panose="02020603050405020304" pitchFamily="18" charset="0"/>
                    <a:cs typeface="Times New Roman" panose="02020603050405020304" pitchFamily="18" charset="0"/>
                  </a:rPr>
                  <a:t> in such a way that the evolution of the cosmological parameters could be in accordance with the observations.</a:t>
                </a:r>
              </a:p>
              <a:p>
                <a:pPr algn="just"/>
                <a:r>
                  <a:rPr lang="en-US" b="1" dirty="0">
                    <a:latin typeface="Times New Roman" panose="02020603050405020304" pitchFamily="18" charset="0"/>
                    <a:cs typeface="Times New Roman" panose="02020603050405020304" pitchFamily="18" charset="0"/>
                  </a:rPr>
                  <a:t>By some analytical choice, we have chosen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𝒄</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𝟏</m:t>
                    </m:r>
                    <m:r>
                      <a:rPr lang="en-US"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𝟐</m:t>
                    </m:r>
                    <m:r>
                      <a:rPr lang="en-US" b="1" i="1" dirty="0">
                        <a:latin typeface="Cambria Math" panose="02040503050406030204" pitchFamily="18" charset="0"/>
                        <a:cs typeface="Times New Roman" panose="02020603050405020304" pitchFamily="18" charset="0"/>
                      </a:rPr>
                      <m:t>, </m:t>
                    </m:r>
                    <m:r>
                      <a:rPr lang="en-IN" b="1" i="1" dirty="0" smtClean="0">
                        <a:latin typeface="Cambria Math" panose="02040503050406030204" pitchFamily="18" charset="0"/>
                        <a:cs typeface="Times New Roman" panose="02020603050405020304" pitchFamily="18" charset="0"/>
                      </a:rPr>
                      <m:t> </m:t>
                    </m:r>
                    <m:r>
                      <a:rPr lang="en-US" b="1" i="1" dirty="0">
                        <a:latin typeface="Cambria Math" panose="02040503050406030204" pitchFamily="18" charset="0"/>
                        <a:cs typeface="Times New Roman" panose="02020603050405020304" pitchFamily="18" charset="0"/>
                      </a:rPr>
                      <m:t>𝒏</m:t>
                    </m:r>
                    <m:r>
                      <a:rPr lang="en-US" b="1" i="1" dirty="0">
                        <a:latin typeface="Cambria Math" panose="02040503050406030204" pitchFamily="18" charset="0"/>
                        <a:cs typeface="Times New Roman" panose="02020603050405020304" pitchFamily="18" charset="0"/>
                      </a:rPr>
                      <m:t> = </m:t>
                    </m:r>
                    <m:r>
                      <a:rPr lang="en-US" b="1" i="1" dirty="0">
                        <a:latin typeface="Cambria Math" panose="02040503050406030204" pitchFamily="18" charset="0"/>
                        <a:cs typeface="Times New Roman" panose="02020603050405020304" pitchFamily="18" charset="0"/>
                      </a:rPr>
                      <m:t>𝟏</m:t>
                    </m:r>
                    <m:r>
                      <a:rPr lang="en-IN" b="1" i="1" dirty="0" smtClean="0">
                        <a:latin typeface="Cambria Math" panose="02040503050406030204" pitchFamily="18" charset="0"/>
                        <a:cs typeface="Times New Roman" panose="02020603050405020304" pitchFamily="18" charset="0"/>
                      </a:rPr>
                      <m:t>.</m:t>
                    </m:r>
                    <m:r>
                      <a:rPr lang="en-US" b="1" i="1" dirty="0">
                        <a:latin typeface="Cambria Math" panose="02040503050406030204" pitchFamily="18" charset="0"/>
                        <a:cs typeface="Times New Roman" panose="02020603050405020304" pitchFamily="18" charset="0"/>
                      </a:rPr>
                      <m:t>𝟒𝟑</m:t>
                    </m:r>
                  </m:oMath>
                </a14:m>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and </a:t>
                </a:r>
                <a14:m>
                  <m:oMath xmlns:m="http://schemas.openxmlformats.org/officeDocument/2006/math">
                    <m:r>
                      <a:rPr lang="en-US" b="1" i="1" dirty="0" smtClean="0">
                        <a:latin typeface="Cambria Math" panose="02040503050406030204" pitchFamily="18" charset="0"/>
                        <a:ea typeface="Cambria Math" panose="02040503050406030204" pitchFamily="18" charset="0"/>
                        <a:cs typeface="Times New Roman" panose="02020603050405020304" pitchFamily="18" charset="0"/>
                      </a:rPr>
                      <m:t>𝛂</m:t>
                    </m:r>
                    <m:r>
                      <a:rPr lang="en-IN"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b="1" i="1" dirty="0">
                        <a:latin typeface="Cambria Math" panose="02040503050406030204" pitchFamily="18" charset="0"/>
                        <a:cs typeface="Times New Roman" panose="02020603050405020304" pitchFamily="18" charset="0"/>
                      </a:rPr>
                      <m:t>𝟎</m:t>
                    </m:r>
                    <m:r>
                      <a:rPr lang="en-IN" b="1" i="1" dirty="0" smtClean="0">
                        <a:latin typeface="Cambria Math" panose="02040503050406030204" pitchFamily="18" charset="0"/>
                        <a:cs typeface="Times New Roman" panose="02020603050405020304" pitchFamily="18" charset="0"/>
                      </a:rPr>
                      <m:t>.</m:t>
                    </m:r>
                    <m:r>
                      <a:rPr lang="en-US" b="1" i="1" dirty="0">
                        <a:latin typeface="Cambria Math" panose="02040503050406030204" pitchFamily="18" charset="0"/>
                        <a:cs typeface="Times New Roman" panose="02020603050405020304" pitchFamily="18" charset="0"/>
                      </a:rPr>
                      <m:t>𝟏</m:t>
                    </m:r>
                  </m:oMath>
                </a14:m>
                <a:r>
                  <a:rPr lang="en-US" b="1" dirty="0">
                    <a:latin typeface="Times New Roman" panose="02020603050405020304" pitchFamily="18" charset="0"/>
                    <a:cs typeface="Times New Roman" panose="02020603050405020304" pitchFamily="18" charset="0"/>
                  </a:rPr>
                  <a:t> (and two more values of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oMath>
                </a14:m>
                <a:r>
                  <a:rPr lang="en-US" b="1" dirty="0">
                    <a:latin typeface="Times New Roman" panose="02020603050405020304" pitchFamily="18" charset="0"/>
                    <a:cs typeface="Times New Roman" panose="02020603050405020304" pitchFamily="18" charset="0"/>
                  </a:rPr>
                  <a:t> and </a:t>
                </a:r>
                <a14:m>
                  <m:oMath xmlns:m="http://schemas.openxmlformats.org/officeDocument/2006/math">
                    <m:r>
                      <a:rPr lang="en-US" b="1" i="1" smtClean="0">
                        <a:latin typeface="Cambria Math" panose="02040503050406030204" pitchFamily="18" charset="0"/>
                        <a:ea typeface="Cambria Math" panose="02040503050406030204" pitchFamily="18" charset="0"/>
                        <a:cs typeface="Times New Roman" panose="02020603050405020304" pitchFamily="18" charset="0"/>
                      </a:rPr>
                      <m:t>𝜶</m:t>
                    </m:r>
                  </m:oMath>
                </a14:m>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 </a:t>
                </a:r>
                <a:r>
                  <a:rPr lang="en-US" b="1" dirty="0" smtClean="0">
                    <a:latin typeface="Times New Roman" panose="02020603050405020304" pitchFamily="18" charset="0"/>
                    <a:cs typeface="Times New Roman" panose="02020603050405020304" pitchFamily="18" charset="0"/>
                  </a:rPr>
                  <a:t>the neighborhood i.e</a:t>
                </a: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b="1" i="1" dirty="0" smtClean="0">
                        <a:latin typeface="Cambria Math" panose="02040503050406030204" pitchFamily="18" charset="0"/>
                        <a:cs typeface="Times New Roman" panose="02020603050405020304" pitchFamily="18" charset="0"/>
                      </a:rPr>
                      <m:t>𝒏</m:t>
                    </m:r>
                    <m:r>
                      <a:rPr lang="en-US" b="1" i="1" dirty="0" smtClean="0">
                        <a:latin typeface="Cambria Math" panose="02040503050406030204" pitchFamily="18" charset="0"/>
                        <a:cs typeface="Times New Roman" panose="02020603050405020304" pitchFamily="18" charset="0"/>
                      </a:rPr>
                      <m:t> = </m:t>
                    </m:r>
                    <m:r>
                      <a:rPr lang="en-US" b="1" i="1" dirty="0" smtClean="0">
                        <a:latin typeface="Cambria Math" panose="02040503050406030204" pitchFamily="18" charset="0"/>
                        <a:cs typeface="Times New Roman" panose="02020603050405020304" pitchFamily="18" charset="0"/>
                      </a:rPr>
                      <m:t>𝟏</m:t>
                    </m:r>
                    <m:r>
                      <a:rPr lang="en-IN"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𝟐𝟑</m:t>
                    </m:r>
                    <m:r>
                      <a:rPr lang="en-US"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𝟏</m:t>
                    </m:r>
                    <m:r>
                      <a:rPr lang="en-IN"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𝟒𝟑</m:t>
                    </m:r>
                    <m:r>
                      <a:rPr lang="en-US"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𝟏</m:t>
                    </m:r>
                    <m:r>
                      <a:rPr lang="en-IN" b="1" i="1" dirty="0" smtClean="0">
                        <a:latin typeface="Cambria Math" panose="02040503050406030204" pitchFamily="18" charset="0"/>
                        <a:cs typeface="Times New Roman" panose="02020603050405020304" pitchFamily="18" charset="0"/>
                      </a:rPr>
                      <m:t>.</m:t>
                    </m:r>
                    <m:r>
                      <a:rPr lang="en-US" b="1" i="1" dirty="0" smtClean="0">
                        <a:latin typeface="Cambria Math" panose="02040503050406030204" pitchFamily="18" charset="0"/>
                        <a:cs typeface="Times New Roman" panose="02020603050405020304" pitchFamily="18" charset="0"/>
                      </a:rPr>
                      <m:t>𝟔𝟑</m:t>
                    </m:r>
                  </m:oMath>
                </a14:m>
                <a:r>
                  <a:rPr lang="en-US" b="1" dirty="0">
                    <a:latin typeface="Times New Roman" panose="02020603050405020304" pitchFamily="18" charset="0"/>
                    <a:cs typeface="Times New Roman" panose="02020603050405020304" pitchFamily="18" charset="0"/>
                  </a:rPr>
                  <a:t> and </a:t>
                </a:r>
                <a14:m>
                  <m:oMath xmlns:m="http://schemas.openxmlformats.org/officeDocument/2006/math">
                    <m:r>
                      <a:rPr lang="en-US" b="1" i="1" dirty="0" smtClean="0">
                        <a:latin typeface="Cambria Math" panose="02040503050406030204" pitchFamily="18" charset="0"/>
                        <a:ea typeface="Cambria Math" panose="02040503050406030204" pitchFamily="18" charset="0"/>
                        <a:cs typeface="Times New Roman" panose="02020603050405020304" pitchFamily="18" charset="0"/>
                      </a:rPr>
                      <m:t>𝛂</m:t>
                    </m:r>
                    <m:r>
                      <a:rPr lang="en-US" b="1" i="1" dirty="0" smtClean="0">
                        <a:latin typeface="Cambria Math" panose="02040503050406030204" pitchFamily="18" charset="0"/>
                        <a:cs typeface="Times New Roman" panose="02020603050405020304" pitchFamily="18" charset="0"/>
                      </a:rPr>
                      <m:t>= </m:t>
                    </m:r>
                    <m:r>
                      <a:rPr lang="en-US" b="1" i="1" dirty="0">
                        <a:latin typeface="Cambria Math" panose="02040503050406030204" pitchFamily="18" charset="0"/>
                        <a:cs typeface="Times New Roman" panose="02020603050405020304" pitchFamily="18" charset="0"/>
                      </a:rPr>
                      <m:t>𝟎</m:t>
                    </m:r>
                    <m:r>
                      <a:rPr lang="en-IN" b="1" i="1" dirty="0" smtClean="0">
                        <a:latin typeface="Cambria Math" panose="02040503050406030204" pitchFamily="18" charset="0"/>
                        <a:cs typeface="Times New Roman" panose="02020603050405020304" pitchFamily="18" charset="0"/>
                      </a:rPr>
                      <m:t>.</m:t>
                    </m:r>
                    <m:r>
                      <a:rPr lang="en-US" b="1" i="1" dirty="0">
                        <a:latin typeface="Cambria Math" panose="02040503050406030204" pitchFamily="18" charset="0"/>
                        <a:cs typeface="Times New Roman" panose="02020603050405020304" pitchFamily="18" charset="0"/>
                      </a:rPr>
                      <m:t>𝟎𝟖</m:t>
                    </m:r>
                    <m:r>
                      <a:rPr lang="en-US" b="1" i="1" dirty="0">
                        <a:latin typeface="Cambria Math" panose="02040503050406030204" pitchFamily="18" charset="0"/>
                        <a:cs typeface="Times New Roman" panose="02020603050405020304" pitchFamily="18" charset="0"/>
                      </a:rPr>
                      <m:t>,  </m:t>
                    </m:r>
                    <m:r>
                      <a:rPr lang="en-US" b="1" i="1" dirty="0">
                        <a:latin typeface="Cambria Math" panose="02040503050406030204" pitchFamily="18" charset="0"/>
                        <a:cs typeface="Times New Roman" panose="02020603050405020304" pitchFamily="18" charset="0"/>
                      </a:rPr>
                      <m:t>𝟎</m:t>
                    </m:r>
                    <m:r>
                      <a:rPr lang="en-IN" b="1" i="1" dirty="0" smtClean="0">
                        <a:latin typeface="Cambria Math" panose="02040503050406030204" pitchFamily="18" charset="0"/>
                        <a:cs typeface="Times New Roman" panose="02020603050405020304" pitchFamily="18" charset="0"/>
                      </a:rPr>
                      <m:t>.</m:t>
                    </m:r>
                    <m:r>
                      <a:rPr lang="en-US" b="1" i="1" dirty="0">
                        <a:latin typeface="Cambria Math" panose="02040503050406030204" pitchFamily="18" charset="0"/>
                        <a:cs typeface="Times New Roman" panose="02020603050405020304" pitchFamily="18" charset="0"/>
                      </a:rPr>
                      <m:t>𝟏𝟎</m:t>
                    </m:r>
                    <m:r>
                      <a:rPr lang="en-US" b="1" i="1" dirty="0">
                        <a:latin typeface="Cambria Math" panose="02040503050406030204" pitchFamily="18" charset="0"/>
                        <a:cs typeface="Times New Roman" panose="02020603050405020304" pitchFamily="18" charset="0"/>
                      </a:rPr>
                      <m:t>,  </m:t>
                    </m:r>
                    <m:r>
                      <a:rPr lang="en-US" b="1" i="1" dirty="0">
                        <a:latin typeface="Cambria Math" panose="02040503050406030204" pitchFamily="18" charset="0"/>
                        <a:cs typeface="Times New Roman" panose="02020603050405020304" pitchFamily="18" charset="0"/>
                      </a:rPr>
                      <m:t>𝟎</m:t>
                    </m:r>
                    <m:r>
                      <a:rPr lang="en-IN" b="1" i="1" dirty="0" smtClean="0">
                        <a:latin typeface="Cambria Math" panose="02040503050406030204" pitchFamily="18" charset="0"/>
                        <a:cs typeface="Times New Roman" panose="02020603050405020304" pitchFamily="18" charset="0"/>
                      </a:rPr>
                      <m:t>.</m:t>
                    </m:r>
                    <m:r>
                      <a:rPr lang="en-US" b="1" i="1" dirty="0">
                        <a:latin typeface="Cambria Math" panose="02040503050406030204" pitchFamily="18" charset="0"/>
                        <a:cs typeface="Times New Roman" panose="02020603050405020304" pitchFamily="18" charset="0"/>
                      </a:rPr>
                      <m:t>𝟏</m:t>
                    </m:r>
                    <m:r>
                      <a:rPr lang="en-IN" b="1" i="1" dirty="0" smtClean="0">
                        <a:latin typeface="Cambria Math" panose="02040503050406030204" pitchFamily="18" charset="0"/>
                        <a:cs typeface="Times New Roman" panose="02020603050405020304" pitchFamily="18" charset="0"/>
                      </a:rPr>
                      <m:t>𝟐</m:t>
                    </m:r>
                  </m:oMath>
                </a14:m>
                <a:r>
                  <a:rPr lang="en-US" b="1" dirty="0" smtClean="0">
                    <a:latin typeface="Times New Roman" panose="02020603050405020304" pitchFamily="18" charset="0"/>
                    <a:cs typeface="Times New Roman" panose="02020603050405020304" pitchFamily="18" charset="0"/>
                  </a:rPr>
                  <a:t>, to observe the effect of the </a:t>
                </a:r>
                <a:r>
                  <a:rPr lang="en-US" b="1" dirty="0">
                    <a:latin typeface="Times New Roman" panose="02020603050405020304" pitchFamily="18" charset="0"/>
                    <a:cs typeface="Times New Roman" panose="02020603050405020304" pitchFamily="18" charset="0"/>
                  </a:rPr>
                  <a:t>model parameters on the evolution) arbitrarily and with suitable time units.</a:t>
                </a:r>
                <a:endParaRPr lang="en-IN" b="1"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88844" y="142599"/>
                <a:ext cx="11830878" cy="6085924"/>
              </a:xfrm>
              <a:blipFill rotWithShape="0">
                <a:blip r:embed="rId2"/>
                <a:stretch>
                  <a:fillRect l="-875" t="-1598" r="-978"/>
                </a:stretch>
              </a:blipFill>
              <a:ln>
                <a:solidFill>
                  <a:srgbClr val="FFFF00"/>
                </a:solidFill>
              </a:ln>
            </p:spPr>
            <p:txBody>
              <a:bodyPr/>
              <a:lstStyle/>
              <a:p>
                <a:r>
                  <a:rPr lang="en-IN">
                    <a:noFill/>
                  </a:rPr>
                  <a:t> </a:t>
                </a:r>
              </a:p>
            </p:txBody>
          </p:sp>
        </mc:Fallback>
      </mc:AlternateContent>
      <p:pic>
        <p:nvPicPr>
          <p:cNvPr id="5" name="Picture 4"/>
          <p:cNvPicPr>
            <a:picLocks noChangeAspect="1"/>
          </p:cNvPicPr>
          <p:nvPr/>
        </p:nvPicPr>
        <p:blipFill>
          <a:blip r:embed="rId3"/>
          <a:stretch>
            <a:fillRect/>
          </a:stretch>
        </p:blipFill>
        <p:spPr>
          <a:xfrm>
            <a:off x="4252504" y="1873158"/>
            <a:ext cx="2451240" cy="711016"/>
          </a:xfrm>
          <a:prstGeom prst="rect">
            <a:avLst/>
          </a:prstGeom>
          <a:ln w="6350">
            <a:solidFill>
              <a:schemeClr val="tx1"/>
            </a:solidFill>
          </a:ln>
        </p:spPr>
      </p:pic>
      <p:pic>
        <p:nvPicPr>
          <p:cNvPr id="6" name="Picture 5"/>
          <p:cNvPicPr>
            <a:picLocks noChangeAspect="1"/>
          </p:cNvPicPr>
          <p:nvPr/>
        </p:nvPicPr>
        <p:blipFill>
          <a:blip r:embed="rId4"/>
          <a:stretch>
            <a:fillRect/>
          </a:stretch>
        </p:blipFill>
        <p:spPr>
          <a:xfrm>
            <a:off x="4473309" y="948107"/>
            <a:ext cx="2073266" cy="711016"/>
          </a:xfrm>
          <a:prstGeom prst="rect">
            <a:avLst/>
          </a:prstGeom>
          <a:ln w="6350">
            <a:solidFill>
              <a:schemeClr val="tx1"/>
            </a:solidFill>
          </a:ln>
        </p:spPr>
      </p:pic>
    </p:spTree>
    <p:extLst>
      <p:ext uri="{BB962C8B-B14F-4D97-AF65-F5344CB8AC3E}">
        <p14:creationId xmlns:p14="http://schemas.microsoft.com/office/powerpoint/2010/main" val="2968044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3523</TotalTime>
  <Words>1770</Words>
  <Application>Microsoft Office PowerPoint</Application>
  <PresentationFormat>Widescreen</PresentationFormat>
  <Paragraphs>138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Algerian</vt:lpstr>
      <vt:lpstr>Arial</vt:lpstr>
      <vt:lpstr>Calibri</vt:lpstr>
      <vt:lpstr>Calibri Light</vt:lpstr>
      <vt:lpstr>Cambria Math</vt:lpstr>
      <vt:lpstr>Times New Roman</vt:lpstr>
      <vt:lpstr>Office Theme</vt:lpstr>
      <vt:lpstr>An Accelerating Cosmological Model from a Parametrization of Hubble Parameter</vt:lpstr>
      <vt:lpstr>OUTLINES</vt:lpstr>
      <vt:lpstr>Introduction</vt:lpstr>
      <vt:lpstr>BASIC EQUATIONS AND SOLUTION OF FIELD EQUATIONS</vt:lpstr>
      <vt:lpstr>PowerPoint Presentation</vt:lpstr>
      <vt:lpstr>PowerPoint Presentation</vt:lpstr>
      <vt:lpstr>PowerPoint Presentation</vt:lpstr>
      <vt:lpstr>PowerPoint Presentation</vt:lpstr>
      <vt:lpstr>PowerPoint Presentation</vt:lpstr>
      <vt:lpstr>PowerPoint Presentation</vt:lpstr>
      <vt:lpstr>DYNAMICS AND PHYSICAL INTERPRETATION OF THE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REMARKS &amp; FUTURE SCOPE</vt:lpstr>
      <vt:lpstr>PowerPoint Presentation</vt:lpstr>
      <vt:lpstr>PowerPoint Presentation</vt:lpstr>
      <vt:lpstr>REFERENCES</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Accelerating Cosmological Model from a Parametrization of Hubble Parameter</dc:title>
  <dc:creator>Admin</dc:creator>
  <cp:lastModifiedBy>Admin</cp:lastModifiedBy>
  <cp:revision>178</cp:revision>
  <dcterms:created xsi:type="dcterms:W3CDTF">2019-09-06T04:44:08Z</dcterms:created>
  <dcterms:modified xsi:type="dcterms:W3CDTF">2019-09-10T08:00:34Z</dcterms:modified>
</cp:coreProperties>
</file>