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2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6" r:id="rId21"/>
    <p:sldId id="277" r:id="rId22"/>
    <p:sldId id="296" r:id="rId23"/>
    <p:sldId id="312" r:id="rId24"/>
    <p:sldId id="299" r:id="rId25"/>
    <p:sldId id="310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0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298" r:id="rId49"/>
    <p:sldId id="279" r:id="rId50"/>
    <p:sldId id="280" r:id="rId51"/>
    <p:sldId id="281" r:id="rId52"/>
    <p:sldId id="282" r:id="rId53"/>
    <p:sldId id="283" r:id="rId54"/>
    <p:sldId id="284" r:id="rId55"/>
    <p:sldId id="285" r:id="rId56"/>
    <p:sldId id="286" r:id="rId57"/>
    <p:sldId id="287" r:id="rId58"/>
    <p:sldId id="289" r:id="rId59"/>
    <p:sldId id="290" r:id="rId60"/>
    <p:sldId id="295" r:id="rId61"/>
    <p:sldId id="311" r:id="rId62"/>
    <p:sldId id="294" r:id="rId63"/>
    <p:sldId id="308" r:id="rId64"/>
    <p:sldId id="313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142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D22E-EEEC-43DD-949E-BA6BD5C1A8D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11CE-1A2B-403C-9335-F7C38C5DA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D22E-EEEC-43DD-949E-BA6BD5C1A8D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11CE-1A2B-403C-9335-F7C38C5DA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4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D22E-EEEC-43DD-949E-BA6BD5C1A8D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11CE-1A2B-403C-9335-F7C38C5DA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6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D22E-EEEC-43DD-949E-BA6BD5C1A8D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11CE-1A2B-403C-9335-F7C38C5DA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D22E-EEEC-43DD-949E-BA6BD5C1A8D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11CE-1A2B-403C-9335-F7C38C5DA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9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D22E-EEEC-43DD-949E-BA6BD5C1A8D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11CE-1A2B-403C-9335-F7C38C5DA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6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D22E-EEEC-43DD-949E-BA6BD5C1A8D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11CE-1A2B-403C-9335-F7C38C5DA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21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D22E-EEEC-43DD-949E-BA6BD5C1A8D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11CE-1A2B-403C-9335-F7C38C5DA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9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D22E-EEEC-43DD-949E-BA6BD5C1A8D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11CE-1A2B-403C-9335-F7C38C5DA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9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D22E-EEEC-43DD-949E-BA6BD5C1A8D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11CE-1A2B-403C-9335-F7C38C5DA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9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D22E-EEEC-43DD-949E-BA6BD5C1A8D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11CE-1A2B-403C-9335-F7C38C5DA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0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AD22E-EEEC-43DD-949E-BA6BD5C1A8D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411CE-1A2B-403C-9335-F7C38C5DA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5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10" Type="http://schemas.openxmlformats.org/officeDocument/2006/relationships/image" Target="../media/image161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3" Type="http://schemas.openxmlformats.org/officeDocument/2006/relationships/image" Target="../media/image174.png"/><Relationship Id="rId7" Type="http://schemas.openxmlformats.org/officeDocument/2006/relationships/image" Target="../media/image85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2.png"/><Relationship Id="rId4" Type="http://schemas.openxmlformats.org/officeDocument/2006/relationships/image" Target="../media/image18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9.png"/><Relationship Id="rId5" Type="http://schemas.openxmlformats.org/officeDocument/2006/relationships/image" Target="../media/image188.png"/><Relationship Id="rId4" Type="http://schemas.openxmlformats.org/officeDocument/2006/relationships/image" Target="../media/image18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2.png"/><Relationship Id="rId4" Type="http://schemas.openxmlformats.org/officeDocument/2006/relationships/image" Target="../media/image20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7" Type="http://schemas.openxmlformats.org/officeDocument/2006/relationships/image" Target="../media/image20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7.png"/><Relationship Id="rId5" Type="http://schemas.openxmlformats.org/officeDocument/2006/relationships/image" Target="../media/image206.png"/><Relationship Id="rId4" Type="http://schemas.openxmlformats.org/officeDocument/2006/relationships/image" Target="../media/image8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477" y="1601335"/>
            <a:ext cx="7772400" cy="2387600"/>
          </a:xfrm>
        </p:spPr>
        <p:txBody>
          <a:bodyPr>
            <a:noAutofit/>
          </a:bodyPr>
          <a:lstStyle/>
          <a:p>
            <a:r>
              <a:rPr lang="en-US" sz="4800" dirty="0"/>
              <a:t>Generalized </a:t>
            </a:r>
            <a:r>
              <a:rPr lang="en-US" sz="4800" dirty="0" err="1"/>
              <a:t>sl</a:t>
            </a:r>
            <a:r>
              <a:rPr lang="en-US" sz="4800" dirty="0"/>
              <a:t>(2) </a:t>
            </a:r>
            <a:r>
              <a:rPr lang="en-US" sz="4800" dirty="0" err="1"/>
              <a:t>Gaudin</a:t>
            </a:r>
            <a:r>
              <a:rPr lang="en-US" sz="4800" dirty="0"/>
              <a:t> algebra and corresponding </a:t>
            </a:r>
            <a:r>
              <a:rPr lang="en-US" sz="4800" dirty="0" err="1"/>
              <a:t>Knizhnik-Zamolodchikov</a:t>
            </a:r>
            <a:r>
              <a:rPr lang="en-US" sz="4800" dirty="0"/>
              <a:t> </a:t>
            </a:r>
            <a:r>
              <a:rPr lang="en-US" sz="4800" dirty="0" smtClean="0"/>
              <a:t>equation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441" y="4348486"/>
            <a:ext cx="6858000" cy="1655762"/>
          </a:xfrm>
        </p:spPr>
        <p:txBody>
          <a:bodyPr/>
          <a:lstStyle/>
          <a:p>
            <a:r>
              <a:rPr lang="en-US" dirty="0" smtClean="0"/>
              <a:t>Igor </a:t>
            </a:r>
            <a:r>
              <a:rPr lang="en-US" dirty="0" err="1" smtClean="0"/>
              <a:t>Salom</a:t>
            </a:r>
            <a:r>
              <a:rPr lang="en-US" dirty="0" smtClean="0"/>
              <a:t> (Institute of Physics, Belgrade)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Nenad</a:t>
            </a:r>
            <a:r>
              <a:rPr lang="en-US" dirty="0" smtClean="0"/>
              <a:t> </a:t>
            </a:r>
            <a:r>
              <a:rPr lang="en-US" dirty="0" err="1" smtClean="0"/>
              <a:t>Manojlovic</a:t>
            </a:r>
            <a:r>
              <a:rPr lang="en-US" dirty="0" smtClean="0"/>
              <a:t> (University of Algarve, Portugal)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31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 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R </a:t>
            </a:r>
            <a:r>
              <a:rPr lang="en-US" dirty="0"/>
              <a:t>matrices satisfy </a:t>
            </a:r>
            <a:r>
              <a:rPr lang="en-US" dirty="0" smtClean="0"/>
              <a:t>the quantum </a:t>
            </a:r>
            <a:r>
              <a:rPr lang="en-US" dirty="0"/>
              <a:t>Yang-Baxter </a:t>
            </a:r>
            <a:r>
              <a:rPr lang="en-US" dirty="0" smtClean="0"/>
              <a:t>equation:</a:t>
            </a:r>
          </a:p>
          <a:p>
            <a:endParaRPr lang="en-US" dirty="0"/>
          </a:p>
          <a:p>
            <a:r>
              <a:rPr lang="en-US" dirty="0" smtClean="0"/>
              <a:t>Which can be seen to follow from RLL relation, since:</a:t>
            </a:r>
          </a:p>
          <a:p>
            <a:endParaRPr lang="en-US" dirty="0"/>
          </a:p>
          <a:p>
            <a:r>
              <a:rPr lang="en-US" dirty="0"/>
              <a:t>w</a:t>
            </a:r>
            <a:r>
              <a:rPr lang="en-US" dirty="0" smtClean="0"/>
              <a:t>hile also: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433" y="2662462"/>
            <a:ext cx="3957248" cy="561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22" y="4186308"/>
            <a:ext cx="7751871" cy="355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80" y="5183317"/>
            <a:ext cx="7831494" cy="3905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3942" y="2396388"/>
            <a:ext cx="1136974" cy="29461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6369698" y="2575249"/>
            <a:ext cx="572278" cy="248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19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Monodromy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 define “</a:t>
            </a:r>
            <a:r>
              <a:rPr lang="en-US" dirty="0" err="1" smtClean="0"/>
              <a:t>Monodromy</a:t>
            </a:r>
            <a:r>
              <a:rPr lang="en-US" dirty="0" smtClean="0"/>
              <a:t>”, that acts on the entire chain:</a:t>
            </a:r>
          </a:p>
          <a:p>
            <a:endParaRPr lang="en-US" sz="1600" dirty="0"/>
          </a:p>
          <a:p>
            <a:r>
              <a:rPr lang="en-US" dirty="0" smtClean="0"/>
              <a:t>That can be seen as a 2x2 matrix whose elements are operators on the basic Hilbert space:</a:t>
            </a:r>
          </a:p>
          <a:p>
            <a:endParaRPr lang="en-US" sz="4800" dirty="0"/>
          </a:p>
          <a:p>
            <a:r>
              <a:rPr lang="en-US" dirty="0" smtClean="0"/>
              <a:t>From RLL we find how T-s commute, i.e. RTT: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843" y="2546590"/>
            <a:ext cx="3271935" cy="437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318" y="3847400"/>
            <a:ext cx="3111856" cy="964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82" y="5268686"/>
            <a:ext cx="7508990" cy="46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5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Transfer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trace:</a:t>
            </a:r>
          </a:p>
          <a:p>
            <a:endParaRPr lang="en-US" dirty="0"/>
          </a:p>
          <a:p>
            <a:r>
              <a:rPr lang="en-US" dirty="0" smtClean="0"/>
              <a:t>due to</a:t>
            </a:r>
          </a:p>
          <a:p>
            <a:endParaRPr lang="en-US" dirty="0"/>
          </a:p>
          <a:p>
            <a:r>
              <a:rPr lang="en-US" dirty="0" smtClean="0"/>
              <a:t>commutes for different values of the parameter: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718" y="2208246"/>
            <a:ext cx="3728163" cy="680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501" y="1586204"/>
            <a:ext cx="2239501" cy="6944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351" y="3351883"/>
            <a:ext cx="6858291" cy="5332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9573" y="4428153"/>
            <a:ext cx="36195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7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is this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210" y="1813185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We have families of mutually commuting operators, e.g. obtained from power series expansion. And one of such operators is the Hamiltonian! From:</a:t>
            </a:r>
          </a:p>
          <a:p>
            <a:endParaRPr lang="en-US" sz="4000" dirty="0"/>
          </a:p>
          <a:p>
            <a:r>
              <a:rPr lang="en-US" sz="2400" dirty="0" smtClean="0"/>
              <a:t>one obtains:</a:t>
            </a:r>
          </a:p>
          <a:p>
            <a:endParaRPr lang="en-US" sz="2400" dirty="0"/>
          </a:p>
          <a:p>
            <a:r>
              <a:rPr lang="en-US" sz="2400" dirty="0" smtClean="0"/>
              <a:t>which is proportional to the Hamiltonian: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also: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947" y="3386295"/>
            <a:ext cx="3209731" cy="8501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55" y="2824065"/>
            <a:ext cx="7558759" cy="664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716" y="4618799"/>
            <a:ext cx="2680996" cy="96378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772816" y="5564743"/>
            <a:ext cx="4301501" cy="507055"/>
            <a:chOff x="1772816" y="5564743"/>
            <a:chExt cx="4301501" cy="50705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72816" y="5564743"/>
              <a:ext cx="3628150" cy="50705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72975" y="5572708"/>
              <a:ext cx="701342" cy="485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853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Solving the transfer matrix </a:t>
            </a:r>
            <a:r>
              <a:rPr lang="en-US" dirty="0" err="1" smtClean="0"/>
              <a:t>eigenproblem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know eigenvalues of the transfer matrix </a:t>
            </a:r>
            <a:r>
              <a:rPr lang="en-US" i="1" dirty="0" smtClean="0"/>
              <a:t>t(u)</a:t>
            </a:r>
            <a:r>
              <a:rPr lang="en-US" dirty="0" smtClean="0"/>
              <a:t>, we know values of all conserved quantities!</a:t>
            </a:r>
          </a:p>
          <a:p>
            <a:r>
              <a:rPr lang="en-US" dirty="0" smtClean="0"/>
              <a:t>First we show that                            is an </a:t>
            </a:r>
            <a:r>
              <a:rPr lang="en-US" dirty="0" err="1" smtClean="0"/>
              <a:t>eigenstate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thus:</a:t>
            </a:r>
          </a:p>
          <a:p>
            <a:endParaRPr lang="en-US" dirty="0"/>
          </a:p>
          <a:p>
            <a:r>
              <a:rPr lang="en-US" dirty="0" smtClean="0"/>
              <a:t>also we note: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47" y="3171235"/>
            <a:ext cx="4696505" cy="779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3928" y="3835211"/>
            <a:ext cx="2553281" cy="543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160" y="2631813"/>
            <a:ext cx="2147498" cy="667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9428" y="5350327"/>
            <a:ext cx="1195096" cy="4302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4317" y="4705602"/>
            <a:ext cx="5812583" cy="53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5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214" y="3626499"/>
            <a:ext cx="4677528" cy="1426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15" y="4964029"/>
            <a:ext cx="2985284" cy="813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rest of eigenvectors?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show that these are obtained by action of </a:t>
            </a:r>
            <a:r>
              <a:rPr lang="en-US" i="1" dirty="0" smtClean="0"/>
              <a:t>B</a:t>
            </a:r>
            <a:r>
              <a:rPr lang="en-US" dirty="0" smtClean="0"/>
              <a:t> operators.</a:t>
            </a:r>
          </a:p>
          <a:p>
            <a:r>
              <a:rPr lang="en-US" dirty="0" smtClean="0"/>
              <a:t>First we </a:t>
            </a:r>
            <a:r>
              <a:rPr lang="en-US" dirty="0" err="1" smtClean="0"/>
              <a:t>neeed</a:t>
            </a:r>
            <a:r>
              <a:rPr lang="en-US" dirty="0" smtClean="0"/>
              <a:t> “commutation” relations: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52" y="3215951"/>
            <a:ext cx="2771021" cy="904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937" y="4103957"/>
            <a:ext cx="2658253" cy="789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486" y="5928049"/>
            <a:ext cx="4613363" cy="287402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>
          <a:xfrm rot="21038557">
            <a:off x="3742224" y="3336386"/>
            <a:ext cx="360397" cy="2496513"/>
          </a:xfrm>
          <a:prstGeom prst="rightBrace">
            <a:avLst>
              <a:gd name="adj1" fmla="val 99074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7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091" y="128750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From the commutation relations…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091" y="1589249"/>
            <a:ext cx="7886700" cy="4351338"/>
          </a:xfrm>
        </p:spPr>
        <p:txBody>
          <a:bodyPr/>
          <a:lstStyle/>
          <a:p>
            <a:r>
              <a:rPr lang="en-US" dirty="0" smtClean="0"/>
              <a:t>If we define vectors: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obtain “off-shell” action: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502" y="1624011"/>
            <a:ext cx="4027228" cy="408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77" y="1996848"/>
            <a:ext cx="8030547" cy="568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82" y="3026152"/>
            <a:ext cx="2972423" cy="6722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0268" y="3046052"/>
            <a:ext cx="3127276" cy="69117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79277" y="2559745"/>
            <a:ext cx="8018366" cy="543874"/>
            <a:chOff x="616599" y="3318635"/>
            <a:chExt cx="8018366" cy="54387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6599" y="3318635"/>
              <a:ext cx="8018366" cy="54387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35534" y="3357466"/>
              <a:ext cx="392906" cy="381000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379" y="4180114"/>
            <a:ext cx="8538407" cy="6188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462" y="4937028"/>
            <a:ext cx="4974576" cy="610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0017" y="5043673"/>
            <a:ext cx="2856332" cy="89808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V="1">
            <a:off x="1884784" y="4516016"/>
            <a:ext cx="528735" cy="4167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 rot="2382578">
            <a:off x="5884508" y="4839476"/>
            <a:ext cx="342122" cy="217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/>
          <p:cNvSpPr/>
          <p:nvPr/>
        </p:nvSpPr>
        <p:spPr>
          <a:xfrm rot="5400000">
            <a:off x="6260842" y="1713723"/>
            <a:ext cx="236372" cy="4858139"/>
          </a:xfrm>
          <a:prstGeom prst="leftBrace">
            <a:avLst>
              <a:gd name="adj1" fmla="val 68333"/>
              <a:gd name="adj2" fmla="val 4987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/>
          <p:cNvSpPr/>
          <p:nvPr/>
        </p:nvSpPr>
        <p:spPr>
          <a:xfrm rot="16200000">
            <a:off x="5537719" y="3531635"/>
            <a:ext cx="87086" cy="2205135"/>
          </a:xfrm>
          <a:prstGeom prst="leftBrace">
            <a:avLst>
              <a:gd name="adj1" fmla="val 68333"/>
              <a:gd name="adj2" fmla="val 4987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02906" y="5480179"/>
            <a:ext cx="192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eigenvalue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47453" y="5788090"/>
            <a:ext cx="192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Bethe equations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99315" y="3657599"/>
            <a:ext cx="192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unwanted terms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43804" y="4690187"/>
            <a:ext cx="83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= 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63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But the approach is far more general!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475648"/>
          </a:xfrm>
        </p:spPr>
        <p:txBody>
          <a:bodyPr/>
          <a:lstStyle/>
          <a:p>
            <a:r>
              <a:rPr lang="en-US" dirty="0" smtClean="0"/>
              <a:t>Each R matrix satisfying Yang-Baxter equation defines an </a:t>
            </a:r>
            <a:r>
              <a:rPr lang="en-US" dirty="0" err="1" smtClean="0"/>
              <a:t>integrable</a:t>
            </a:r>
            <a:r>
              <a:rPr lang="en-US" dirty="0" smtClean="0"/>
              <a:t> spin chain!</a:t>
            </a:r>
          </a:p>
          <a:p>
            <a:r>
              <a:rPr lang="en-US" dirty="0" smtClean="0"/>
              <a:t>If                                         and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dirty="0" smtClean="0"/>
              <a:t>It is proved following the same procedure: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Yet, it is not easy to solve the </a:t>
            </a:r>
            <a:r>
              <a:rPr lang="en-US" i="1" dirty="0" smtClean="0"/>
              <a:t>t</a:t>
            </a:r>
            <a:r>
              <a:rPr lang="en-US" dirty="0" smtClean="0"/>
              <a:t> </a:t>
            </a:r>
            <a:r>
              <a:rPr lang="en-US" dirty="0" err="1" smtClean="0"/>
              <a:t>eigenproblem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44" y="2766179"/>
            <a:ext cx="3017578" cy="447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041" y="2697658"/>
            <a:ext cx="1315616" cy="44637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22988" y="3558073"/>
            <a:ext cx="348343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827" y="3296518"/>
            <a:ext cx="1948092" cy="7622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6866" y="3222473"/>
            <a:ext cx="4277332" cy="9422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212" y="4854075"/>
            <a:ext cx="7480038" cy="455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6204" y="4511899"/>
            <a:ext cx="2678627" cy="3758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808" y="5212752"/>
            <a:ext cx="2053609" cy="3916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8278" y="5233998"/>
            <a:ext cx="1119694" cy="34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1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972" y="141191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Research generalizations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3608"/>
            <a:ext cx="8086142" cy="5069633"/>
          </a:xfrm>
        </p:spPr>
        <p:txBody>
          <a:bodyPr>
            <a:normAutofit/>
          </a:bodyPr>
          <a:lstStyle/>
          <a:p>
            <a:r>
              <a:rPr lang="en-US" dirty="0" smtClean="0"/>
              <a:t>Inhomogeneous chain:</a:t>
            </a:r>
          </a:p>
          <a:p>
            <a:r>
              <a:rPr lang="en-US" dirty="0" smtClean="0"/>
              <a:t>Interaction does not have to be isotropic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Nonperiodic</a:t>
            </a:r>
            <a:r>
              <a:rPr lang="en-US" dirty="0" smtClean="0"/>
              <a:t>, more general boundary conditions</a:t>
            </a:r>
          </a:p>
          <a:p>
            <a:r>
              <a:rPr lang="en-US" dirty="0" smtClean="0"/>
              <a:t>Extension to long range interaction (</a:t>
            </a:r>
            <a:r>
              <a:rPr lang="en-US" dirty="0" err="1" smtClean="0"/>
              <a:t>Gaudin</a:t>
            </a:r>
            <a:r>
              <a:rPr lang="en-US" dirty="0" smtClean="0"/>
              <a:t> model)</a:t>
            </a:r>
            <a:endParaRPr lang="en-US" dirty="0"/>
          </a:p>
          <a:p>
            <a:r>
              <a:rPr lang="en-US" dirty="0" smtClean="0"/>
              <a:t>More (KZ equations, scalar products)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13" y="2312270"/>
            <a:ext cx="6315853" cy="85955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909665" y="3016898"/>
            <a:ext cx="659364" cy="6033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50302" y="3657600"/>
            <a:ext cx="158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XYZ chain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563" y="3237722"/>
            <a:ext cx="1175657" cy="44087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4640424" y="3421224"/>
            <a:ext cx="914400" cy="186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07698" y="3268825"/>
            <a:ext cx="158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XXZ chain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7700866" y="4043265"/>
            <a:ext cx="516294" cy="721567"/>
          </a:xfrm>
          <a:custGeom>
            <a:avLst/>
            <a:gdLst>
              <a:gd name="connsiteX0" fmla="*/ 0 w 1754155"/>
              <a:gd name="connsiteY0" fmla="*/ 1175657 h 2413518"/>
              <a:gd name="connsiteX1" fmla="*/ 24882 w 1754155"/>
              <a:gd name="connsiteY1" fmla="*/ 1343608 h 2413518"/>
              <a:gd name="connsiteX2" fmla="*/ 105747 w 1754155"/>
              <a:gd name="connsiteY2" fmla="*/ 1505339 h 2413518"/>
              <a:gd name="connsiteX3" fmla="*/ 111967 w 1754155"/>
              <a:gd name="connsiteY3" fmla="*/ 1524000 h 2413518"/>
              <a:gd name="connsiteX4" fmla="*/ 118188 w 1754155"/>
              <a:gd name="connsiteY4" fmla="*/ 1555102 h 2413518"/>
              <a:gd name="connsiteX5" fmla="*/ 180392 w 1754155"/>
              <a:gd name="connsiteY5" fmla="*/ 1747935 h 2413518"/>
              <a:gd name="connsiteX6" fmla="*/ 248816 w 1754155"/>
              <a:gd name="connsiteY6" fmla="*/ 1984310 h 2413518"/>
              <a:gd name="connsiteX7" fmla="*/ 404327 w 1754155"/>
              <a:gd name="connsiteY7" fmla="*/ 2301551 h 2413518"/>
              <a:gd name="connsiteX8" fmla="*/ 460310 w 1754155"/>
              <a:gd name="connsiteY8" fmla="*/ 2394857 h 2413518"/>
              <a:gd name="connsiteX9" fmla="*/ 522514 w 1754155"/>
              <a:gd name="connsiteY9" fmla="*/ 2413518 h 2413518"/>
              <a:gd name="connsiteX10" fmla="*/ 603380 w 1754155"/>
              <a:gd name="connsiteY10" fmla="*/ 2351314 h 2413518"/>
              <a:gd name="connsiteX11" fmla="*/ 864637 w 1754155"/>
              <a:gd name="connsiteY11" fmla="*/ 1772816 h 2413518"/>
              <a:gd name="connsiteX12" fmla="*/ 1536441 w 1754155"/>
              <a:gd name="connsiteY12" fmla="*/ 541176 h 2413518"/>
              <a:gd name="connsiteX13" fmla="*/ 1754155 w 1754155"/>
              <a:gd name="connsiteY13" fmla="*/ 0 h 241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54155" h="2413518">
                <a:moveTo>
                  <a:pt x="0" y="1175657"/>
                </a:moveTo>
                <a:cubicBezTo>
                  <a:pt x="8294" y="1231641"/>
                  <a:pt x="7596" y="1289718"/>
                  <a:pt x="24882" y="1343608"/>
                </a:cubicBezTo>
                <a:cubicBezTo>
                  <a:pt x="43291" y="1401001"/>
                  <a:pt x="79543" y="1451059"/>
                  <a:pt x="105747" y="1505339"/>
                </a:cubicBezTo>
                <a:cubicBezTo>
                  <a:pt x="108598" y="1511244"/>
                  <a:pt x="110377" y="1517639"/>
                  <a:pt x="111967" y="1524000"/>
                </a:cubicBezTo>
                <a:cubicBezTo>
                  <a:pt x="114531" y="1534257"/>
                  <a:pt x="115098" y="1544991"/>
                  <a:pt x="118188" y="1555102"/>
                </a:cubicBezTo>
                <a:cubicBezTo>
                  <a:pt x="137924" y="1619693"/>
                  <a:pt x="160727" y="1683322"/>
                  <a:pt x="180392" y="1747935"/>
                </a:cubicBezTo>
                <a:cubicBezTo>
                  <a:pt x="204275" y="1826408"/>
                  <a:pt x="218058" y="1908269"/>
                  <a:pt x="248816" y="1984310"/>
                </a:cubicBezTo>
                <a:cubicBezTo>
                  <a:pt x="292977" y="2093486"/>
                  <a:pt x="343736" y="2200565"/>
                  <a:pt x="404327" y="2301551"/>
                </a:cubicBezTo>
                <a:cubicBezTo>
                  <a:pt x="422988" y="2332653"/>
                  <a:pt x="433979" y="2369912"/>
                  <a:pt x="460310" y="2394857"/>
                </a:cubicBezTo>
                <a:cubicBezTo>
                  <a:pt x="476025" y="2409745"/>
                  <a:pt x="501779" y="2407298"/>
                  <a:pt x="522514" y="2413518"/>
                </a:cubicBezTo>
                <a:cubicBezTo>
                  <a:pt x="549469" y="2392783"/>
                  <a:pt x="583298" y="2378759"/>
                  <a:pt x="603380" y="2351314"/>
                </a:cubicBezTo>
                <a:cubicBezTo>
                  <a:pt x="728244" y="2180668"/>
                  <a:pt x="771588" y="1954716"/>
                  <a:pt x="864637" y="1772816"/>
                </a:cubicBezTo>
                <a:cubicBezTo>
                  <a:pt x="1077610" y="1356477"/>
                  <a:pt x="1361902" y="975032"/>
                  <a:pt x="1536441" y="541176"/>
                </a:cubicBezTo>
                <a:lnTo>
                  <a:pt x="1754155" y="0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8108303" y="4556449"/>
            <a:ext cx="516294" cy="721567"/>
          </a:xfrm>
          <a:custGeom>
            <a:avLst/>
            <a:gdLst>
              <a:gd name="connsiteX0" fmla="*/ 0 w 1754155"/>
              <a:gd name="connsiteY0" fmla="*/ 1175657 h 2413518"/>
              <a:gd name="connsiteX1" fmla="*/ 24882 w 1754155"/>
              <a:gd name="connsiteY1" fmla="*/ 1343608 h 2413518"/>
              <a:gd name="connsiteX2" fmla="*/ 105747 w 1754155"/>
              <a:gd name="connsiteY2" fmla="*/ 1505339 h 2413518"/>
              <a:gd name="connsiteX3" fmla="*/ 111967 w 1754155"/>
              <a:gd name="connsiteY3" fmla="*/ 1524000 h 2413518"/>
              <a:gd name="connsiteX4" fmla="*/ 118188 w 1754155"/>
              <a:gd name="connsiteY4" fmla="*/ 1555102 h 2413518"/>
              <a:gd name="connsiteX5" fmla="*/ 180392 w 1754155"/>
              <a:gd name="connsiteY5" fmla="*/ 1747935 h 2413518"/>
              <a:gd name="connsiteX6" fmla="*/ 248816 w 1754155"/>
              <a:gd name="connsiteY6" fmla="*/ 1984310 h 2413518"/>
              <a:gd name="connsiteX7" fmla="*/ 404327 w 1754155"/>
              <a:gd name="connsiteY7" fmla="*/ 2301551 h 2413518"/>
              <a:gd name="connsiteX8" fmla="*/ 460310 w 1754155"/>
              <a:gd name="connsiteY8" fmla="*/ 2394857 h 2413518"/>
              <a:gd name="connsiteX9" fmla="*/ 522514 w 1754155"/>
              <a:gd name="connsiteY9" fmla="*/ 2413518 h 2413518"/>
              <a:gd name="connsiteX10" fmla="*/ 603380 w 1754155"/>
              <a:gd name="connsiteY10" fmla="*/ 2351314 h 2413518"/>
              <a:gd name="connsiteX11" fmla="*/ 864637 w 1754155"/>
              <a:gd name="connsiteY11" fmla="*/ 1772816 h 2413518"/>
              <a:gd name="connsiteX12" fmla="*/ 1536441 w 1754155"/>
              <a:gd name="connsiteY12" fmla="*/ 541176 h 2413518"/>
              <a:gd name="connsiteX13" fmla="*/ 1754155 w 1754155"/>
              <a:gd name="connsiteY13" fmla="*/ 0 h 241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54155" h="2413518">
                <a:moveTo>
                  <a:pt x="0" y="1175657"/>
                </a:moveTo>
                <a:cubicBezTo>
                  <a:pt x="8294" y="1231641"/>
                  <a:pt x="7596" y="1289718"/>
                  <a:pt x="24882" y="1343608"/>
                </a:cubicBezTo>
                <a:cubicBezTo>
                  <a:pt x="43291" y="1401001"/>
                  <a:pt x="79543" y="1451059"/>
                  <a:pt x="105747" y="1505339"/>
                </a:cubicBezTo>
                <a:cubicBezTo>
                  <a:pt x="108598" y="1511244"/>
                  <a:pt x="110377" y="1517639"/>
                  <a:pt x="111967" y="1524000"/>
                </a:cubicBezTo>
                <a:cubicBezTo>
                  <a:pt x="114531" y="1534257"/>
                  <a:pt x="115098" y="1544991"/>
                  <a:pt x="118188" y="1555102"/>
                </a:cubicBezTo>
                <a:cubicBezTo>
                  <a:pt x="137924" y="1619693"/>
                  <a:pt x="160727" y="1683322"/>
                  <a:pt x="180392" y="1747935"/>
                </a:cubicBezTo>
                <a:cubicBezTo>
                  <a:pt x="204275" y="1826408"/>
                  <a:pt x="218058" y="1908269"/>
                  <a:pt x="248816" y="1984310"/>
                </a:cubicBezTo>
                <a:cubicBezTo>
                  <a:pt x="292977" y="2093486"/>
                  <a:pt x="343736" y="2200565"/>
                  <a:pt x="404327" y="2301551"/>
                </a:cubicBezTo>
                <a:cubicBezTo>
                  <a:pt x="422988" y="2332653"/>
                  <a:pt x="433979" y="2369912"/>
                  <a:pt x="460310" y="2394857"/>
                </a:cubicBezTo>
                <a:cubicBezTo>
                  <a:pt x="476025" y="2409745"/>
                  <a:pt x="501779" y="2407298"/>
                  <a:pt x="522514" y="2413518"/>
                </a:cubicBezTo>
                <a:cubicBezTo>
                  <a:pt x="549469" y="2392783"/>
                  <a:pt x="583298" y="2378759"/>
                  <a:pt x="603380" y="2351314"/>
                </a:cubicBezTo>
                <a:cubicBezTo>
                  <a:pt x="728244" y="2180668"/>
                  <a:pt x="771588" y="1954716"/>
                  <a:pt x="864637" y="1772816"/>
                </a:cubicBezTo>
                <a:cubicBezTo>
                  <a:pt x="1077610" y="1356477"/>
                  <a:pt x="1361902" y="975032"/>
                  <a:pt x="1536441" y="541176"/>
                </a:cubicBezTo>
                <a:lnTo>
                  <a:pt x="1754155" y="0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136433" y="5178490"/>
            <a:ext cx="516294" cy="721567"/>
          </a:xfrm>
          <a:custGeom>
            <a:avLst/>
            <a:gdLst>
              <a:gd name="connsiteX0" fmla="*/ 0 w 1754155"/>
              <a:gd name="connsiteY0" fmla="*/ 1175657 h 2413518"/>
              <a:gd name="connsiteX1" fmla="*/ 24882 w 1754155"/>
              <a:gd name="connsiteY1" fmla="*/ 1343608 h 2413518"/>
              <a:gd name="connsiteX2" fmla="*/ 105747 w 1754155"/>
              <a:gd name="connsiteY2" fmla="*/ 1505339 h 2413518"/>
              <a:gd name="connsiteX3" fmla="*/ 111967 w 1754155"/>
              <a:gd name="connsiteY3" fmla="*/ 1524000 h 2413518"/>
              <a:gd name="connsiteX4" fmla="*/ 118188 w 1754155"/>
              <a:gd name="connsiteY4" fmla="*/ 1555102 h 2413518"/>
              <a:gd name="connsiteX5" fmla="*/ 180392 w 1754155"/>
              <a:gd name="connsiteY5" fmla="*/ 1747935 h 2413518"/>
              <a:gd name="connsiteX6" fmla="*/ 248816 w 1754155"/>
              <a:gd name="connsiteY6" fmla="*/ 1984310 h 2413518"/>
              <a:gd name="connsiteX7" fmla="*/ 404327 w 1754155"/>
              <a:gd name="connsiteY7" fmla="*/ 2301551 h 2413518"/>
              <a:gd name="connsiteX8" fmla="*/ 460310 w 1754155"/>
              <a:gd name="connsiteY8" fmla="*/ 2394857 h 2413518"/>
              <a:gd name="connsiteX9" fmla="*/ 522514 w 1754155"/>
              <a:gd name="connsiteY9" fmla="*/ 2413518 h 2413518"/>
              <a:gd name="connsiteX10" fmla="*/ 603380 w 1754155"/>
              <a:gd name="connsiteY10" fmla="*/ 2351314 h 2413518"/>
              <a:gd name="connsiteX11" fmla="*/ 864637 w 1754155"/>
              <a:gd name="connsiteY11" fmla="*/ 1772816 h 2413518"/>
              <a:gd name="connsiteX12" fmla="*/ 1536441 w 1754155"/>
              <a:gd name="connsiteY12" fmla="*/ 541176 h 2413518"/>
              <a:gd name="connsiteX13" fmla="*/ 1754155 w 1754155"/>
              <a:gd name="connsiteY13" fmla="*/ 0 h 241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54155" h="2413518">
                <a:moveTo>
                  <a:pt x="0" y="1175657"/>
                </a:moveTo>
                <a:cubicBezTo>
                  <a:pt x="8294" y="1231641"/>
                  <a:pt x="7596" y="1289718"/>
                  <a:pt x="24882" y="1343608"/>
                </a:cubicBezTo>
                <a:cubicBezTo>
                  <a:pt x="43291" y="1401001"/>
                  <a:pt x="79543" y="1451059"/>
                  <a:pt x="105747" y="1505339"/>
                </a:cubicBezTo>
                <a:cubicBezTo>
                  <a:pt x="108598" y="1511244"/>
                  <a:pt x="110377" y="1517639"/>
                  <a:pt x="111967" y="1524000"/>
                </a:cubicBezTo>
                <a:cubicBezTo>
                  <a:pt x="114531" y="1534257"/>
                  <a:pt x="115098" y="1544991"/>
                  <a:pt x="118188" y="1555102"/>
                </a:cubicBezTo>
                <a:cubicBezTo>
                  <a:pt x="137924" y="1619693"/>
                  <a:pt x="160727" y="1683322"/>
                  <a:pt x="180392" y="1747935"/>
                </a:cubicBezTo>
                <a:cubicBezTo>
                  <a:pt x="204275" y="1826408"/>
                  <a:pt x="218058" y="1908269"/>
                  <a:pt x="248816" y="1984310"/>
                </a:cubicBezTo>
                <a:cubicBezTo>
                  <a:pt x="292977" y="2093486"/>
                  <a:pt x="343736" y="2200565"/>
                  <a:pt x="404327" y="2301551"/>
                </a:cubicBezTo>
                <a:cubicBezTo>
                  <a:pt x="422988" y="2332653"/>
                  <a:pt x="433979" y="2369912"/>
                  <a:pt x="460310" y="2394857"/>
                </a:cubicBezTo>
                <a:cubicBezTo>
                  <a:pt x="476025" y="2409745"/>
                  <a:pt x="501779" y="2407298"/>
                  <a:pt x="522514" y="2413518"/>
                </a:cubicBezTo>
                <a:cubicBezTo>
                  <a:pt x="549469" y="2392783"/>
                  <a:pt x="583298" y="2378759"/>
                  <a:pt x="603380" y="2351314"/>
                </a:cubicBezTo>
                <a:cubicBezTo>
                  <a:pt x="728244" y="2180668"/>
                  <a:pt x="771588" y="1954716"/>
                  <a:pt x="864637" y="1772816"/>
                </a:cubicBezTo>
                <a:cubicBezTo>
                  <a:pt x="1077610" y="1356477"/>
                  <a:pt x="1361902" y="975032"/>
                  <a:pt x="1536441" y="541176"/>
                </a:cubicBezTo>
                <a:lnTo>
                  <a:pt x="1754155" y="0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494105" y="1779036"/>
            <a:ext cx="597159" cy="628261"/>
            <a:chOff x="3744686" y="3614057"/>
            <a:chExt cx="702906" cy="702906"/>
          </a:xfrm>
        </p:grpSpPr>
        <p:sp>
          <p:nvSpPr>
            <p:cNvPr id="17" name="Freeform 16"/>
            <p:cNvSpPr/>
            <p:nvPr/>
          </p:nvSpPr>
          <p:spPr>
            <a:xfrm>
              <a:off x="3831771" y="3614057"/>
              <a:ext cx="491413" cy="702906"/>
            </a:xfrm>
            <a:custGeom>
              <a:avLst/>
              <a:gdLst>
                <a:gd name="connsiteX0" fmla="*/ 0 w 491413"/>
                <a:gd name="connsiteY0" fmla="*/ 0 h 702906"/>
                <a:gd name="connsiteX1" fmla="*/ 99527 w 491413"/>
                <a:gd name="connsiteY1" fmla="*/ 161731 h 702906"/>
                <a:gd name="connsiteX2" fmla="*/ 261258 w 491413"/>
                <a:gd name="connsiteY2" fmla="*/ 447870 h 702906"/>
                <a:gd name="connsiteX3" fmla="*/ 279919 w 491413"/>
                <a:gd name="connsiteY3" fmla="*/ 472751 h 702906"/>
                <a:gd name="connsiteX4" fmla="*/ 416768 w 491413"/>
                <a:gd name="connsiteY4" fmla="*/ 634482 h 702906"/>
                <a:gd name="connsiteX5" fmla="*/ 478972 w 491413"/>
                <a:gd name="connsiteY5" fmla="*/ 690465 h 702906"/>
                <a:gd name="connsiteX6" fmla="*/ 491413 w 491413"/>
                <a:gd name="connsiteY6" fmla="*/ 702906 h 70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1413" h="702906">
                  <a:moveTo>
                    <a:pt x="0" y="0"/>
                  </a:moveTo>
                  <a:cubicBezTo>
                    <a:pt x="33176" y="53910"/>
                    <a:pt x="79511" y="101679"/>
                    <a:pt x="99527" y="161731"/>
                  </a:cubicBezTo>
                  <a:cubicBezTo>
                    <a:pt x="138043" y="277284"/>
                    <a:pt x="107430" y="189659"/>
                    <a:pt x="261258" y="447870"/>
                  </a:cubicBezTo>
                  <a:cubicBezTo>
                    <a:pt x="266564" y="456776"/>
                    <a:pt x="273282" y="464787"/>
                    <a:pt x="279919" y="472751"/>
                  </a:cubicBezTo>
                  <a:cubicBezTo>
                    <a:pt x="325129" y="527003"/>
                    <a:pt x="369116" y="582362"/>
                    <a:pt x="416768" y="634482"/>
                  </a:cubicBezTo>
                  <a:cubicBezTo>
                    <a:pt x="435591" y="655070"/>
                    <a:pt x="458409" y="671615"/>
                    <a:pt x="478972" y="690465"/>
                  </a:cubicBezTo>
                  <a:cubicBezTo>
                    <a:pt x="483295" y="694428"/>
                    <a:pt x="487266" y="698759"/>
                    <a:pt x="491413" y="702906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744686" y="3682482"/>
              <a:ext cx="702906" cy="572277"/>
            </a:xfrm>
            <a:custGeom>
              <a:avLst/>
              <a:gdLst>
                <a:gd name="connsiteX0" fmla="*/ 0 w 702906"/>
                <a:gd name="connsiteY0" fmla="*/ 572277 h 572277"/>
                <a:gd name="connsiteX1" fmla="*/ 111967 w 702906"/>
                <a:gd name="connsiteY1" fmla="*/ 478971 h 572277"/>
                <a:gd name="connsiteX2" fmla="*/ 130628 w 702906"/>
                <a:gd name="connsiteY2" fmla="*/ 460310 h 572277"/>
                <a:gd name="connsiteX3" fmla="*/ 236375 w 702906"/>
                <a:gd name="connsiteY3" fmla="*/ 379445 h 572277"/>
                <a:gd name="connsiteX4" fmla="*/ 398106 w 702906"/>
                <a:gd name="connsiteY4" fmla="*/ 242596 h 572277"/>
                <a:gd name="connsiteX5" fmla="*/ 590938 w 702906"/>
                <a:gd name="connsiteY5" fmla="*/ 99526 h 572277"/>
                <a:gd name="connsiteX6" fmla="*/ 634481 w 702906"/>
                <a:gd name="connsiteY6" fmla="*/ 68424 h 572277"/>
                <a:gd name="connsiteX7" fmla="*/ 659363 w 702906"/>
                <a:gd name="connsiteY7" fmla="*/ 55983 h 572277"/>
                <a:gd name="connsiteX8" fmla="*/ 696685 w 702906"/>
                <a:gd name="connsiteY8" fmla="*/ 12440 h 572277"/>
                <a:gd name="connsiteX9" fmla="*/ 702906 w 702906"/>
                <a:gd name="connsiteY9" fmla="*/ 0 h 57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2906" h="572277">
                  <a:moveTo>
                    <a:pt x="0" y="572277"/>
                  </a:moveTo>
                  <a:cubicBezTo>
                    <a:pt x="37322" y="541175"/>
                    <a:pt x="75080" y="510588"/>
                    <a:pt x="111967" y="478971"/>
                  </a:cubicBezTo>
                  <a:cubicBezTo>
                    <a:pt x="118646" y="473246"/>
                    <a:pt x="123759" y="465805"/>
                    <a:pt x="130628" y="460310"/>
                  </a:cubicBezTo>
                  <a:cubicBezTo>
                    <a:pt x="165278" y="432590"/>
                    <a:pt x="202286" y="407853"/>
                    <a:pt x="236375" y="379445"/>
                  </a:cubicBezTo>
                  <a:cubicBezTo>
                    <a:pt x="380260" y="259542"/>
                    <a:pt x="252909" y="347739"/>
                    <a:pt x="398106" y="242596"/>
                  </a:cubicBezTo>
                  <a:cubicBezTo>
                    <a:pt x="701035" y="23232"/>
                    <a:pt x="297432" y="326326"/>
                    <a:pt x="590938" y="99526"/>
                  </a:cubicBezTo>
                  <a:cubicBezTo>
                    <a:pt x="605052" y="88620"/>
                    <a:pt x="619433" y="78000"/>
                    <a:pt x="634481" y="68424"/>
                  </a:cubicBezTo>
                  <a:cubicBezTo>
                    <a:pt x="642304" y="63446"/>
                    <a:pt x="651945" y="61547"/>
                    <a:pt x="659363" y="55983"/>
                  </a:cubicBezTo>
                  <a:cubicBezTo>
                    <a:pt x="675905" y="43577"/>
                    <a:pt x="686424" y="29541"/>
                    <a:pt x="696685" y="12440"/>
                  </a:cubicBezTo>
                  <a:cubicBezTo>
                    <a:pt x="699070" y="8464"/>
                    <a:pt x="700832" y="4147"/>
                    <a:pt x="702906" y="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861" y="1355467"/>
            <a:ext cx="4537660" cy="460893"/>
          </a:xfrm>
          <a:prstGeom prst="rect">
            <a:avLst/>
          </a:prstGeom>
        </p:spPr>
      </p:pic>
      <p:sp>
        <p:nvSpPr>
          <p:cNvPr id="19" name="Freeform 18"/>
          <p:cNvSpPr/>
          <p:nvPr/>
        </p:nvSpPr>
        <p:spPr>
          <a:xfrm>
            <a:off x="8512629" y="1209870"/>
            <a:ext cx="516294" cy="721567"/>
          </a:xfrm>
          <a:custGeom>
            <a:avLst/>
            <a:gdLst>
              <a:gd name="connsiteX0" fmla="*/ 0 w 1754155"/>
              <a:gd name="connsiteY0" fmla="*/ 1175657 h 2413518"/>
              <a:gd name="connsiteX1" fmla="*/ 24882 w 1754155"/>
              <a:gd name="connsiteY1" fmla="*/ 1343608 h 2413518"/>
              <a:gd name="connsiteX2" fmla="*/ 105747 w 1754155"/>
              <a:gd name="connsiteY2" fmla="*/ 1505339 h 2413518"/>
              <a:gd name="connsiteX3" fmla="*/ 111967 w 1754155"/>
              <a:gd name="connsiteY3" fmla="*/ 1524000 h 2413518"/>
              <a:gd name="connsiteX4" fmla="*/ 118188 w 1754155"/>
              <a:gd name="connsiteY4" fmla="*/ 1555102 h 2413518"/>
              <a:gd name="connsiteX5" fmla="*/ 180392 w 1754155"/>
              <a:gd name="connsiteY5" fmla="*/ 1747935 h 2413518"/>
              <a:gd name="connsiteX6" fmla="*/ 248816 w 1754155"/>
              <a:gd name="connsiteY6" fmla="*/ 1984310 h 2413518"/>
              <a:gd name="connsiteX7" fmla="*/ 404327 w 1754155"/>
              <a:gd name="connsiteY7" fmla="*/ 2301551 h 2413518"/>
              <a:gd name="connsiteX8" fmla="*/ 460310 w 1754155"/>
              <a:gd name="connsiteY8" fmla="*/ 2394857 h 2413518"/>
              <a:gd name="connsiteX9" fmla="*/ 522514 w 1754155"/>
              <a:gd name="connsiteY9" fmla="*/ 2413518 h 2413518"/>
              <a:gd name="connsiteX10" fmla="*/ 603380 w 1754155"/>
              <a:gd name="connsiteY10" fmla="*/ 2351314 h 2413518"/>
              <a:gd name="connsiteX11" fmla="*/ 864637 w 1754155"/>
              <a:gd name="connsiteY11" fmla="*/ 1772816 h 2413518"/>
              <a:gd name="connsiteX12" fmla="*/ 1536441 w 1754155"/>
              <a:gd name="connsiteY12" fmla="*/ 541176 h 2413518"/>
              <a:gd name="connsiteX13" fmla="*/ 1754155 w 1754155"/>
              <a:gd name="connsiteY13" fmla="*/ 0 h 241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54155" h="2413518">
                <a:moveTo>
                  <a:pt x="0" y="1175657"/>
                </a:moveTo>
                <a:cubicBezTo>
                  <a:pt x="8294" y="1231641"/>
                  <a:pt x="7596" y="1289718"/>
                  <a:pt x="24882" y="1343608"/>
                </a:cubicBezTo>
                <a:cubicBezTo>
                  <a:pt x="43291" y="1401001"/>
                  <a:pt x="79543" y="1451059"/>
                  <a:pt x="105747" y="1505339"/>
                </a:cubicBezTo>
                <a:cubicBezTo>
                  <a:pt x="108598" y="1511244"/>
                  <a:pt x="110377" y="1517639"/>
                  <a:pt x="111967" y="1524000"/>
                </a:cubicBezTo>
                <a:cubicBezTo>
                  <a:pt x="114531" y="1534257"/>
                  <a:pt x="115098" y="1544991"/>
                  <a:pt x="118188" y="1555102"/>
                </a:cubicBezTo>
                <a:cubicBezTo>
                  <a:pt x="137924" y="1619693"/>
                  <a:pt x="160727" y="1683322"/>
                  <a:pt x="180392" y="1747935"/>
                </a:cubicBezTo>
                <a:cubicBezTo>
                  <a:pt x="204275" y="1826408"/>
                  <a:pt x="218058" y="1908269"/>
                  <a:pt x="248816" y="1984310"/>
                </a:cubicBezTo>
                <a:cubicBezTo>
                  <a:pt x="292977" y="2093486"/>
                  <a:pt x="343736" y="2200565"/>
                  <a:pt x="404327" y="2301551"/>
                </a:cubicBezTo>
                <a:cubicBezTo>
                  <a:pt x="422988" y="2332653"/>
                  <a:pt x="433979" y="2369912"/>
                  <a:pt x="460310" y="2394857"/>
                </a:cubicBezTo>
                <a:cubicBezTo>
                  <a:pt x="476025" y="2409745"/>
                  <a:pt x="501779" y="2407298"/>
                  <a:pt x="522514" y="2413518"/>
                </a:cubicBezTo>
                <a:cubicBezTo>
                  <a:pt x="549469" y="2392783"/>
                  <a:pt x="583298" y="2378759"/>
                  <a:pt x="603380" y="2351314"/>
                </a:cubicBezTo>
                <a:cubicBezTo>
                  <a:pt x="728244" y="2180668"/>
                  <a:pt x="771588" y="1954716"/>
                  <a:pt x="864637" y="1772816"/>
                </a:cubicBezTo>
                <a:cubicBezTo>
                  <a:pt x="1077610" y="1356477"/>
                  <a:pt x="1361902" y="975032"/>
                  <a:pt x="1536441" y="541176"/>
                </a:cubicBezTo>
                <a:lnTo>
                  <a:pt x="1754155" y="0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10" grpId="0"/>
      <p:bldP spid="11" grpId="0" animBg="1"/>
      <p:bldP spid="12" grpId="0" animBg="1"/>
      <p:bldP spid="15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6546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XXZ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7045"/>
            <a:ext cx="7886700" cy="4351338"/>
          </a:xfrm>
        </p:spPr>
        <p:txBody>
          <a:bodyPr/>
          <a:lstStyle/>
          <a:p>
            <a:r>
              <a:rPr lang="en-US" dirty="0" smtClean="0"/>
              <a:t>R matrix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4400" dirty="0"/>
          </a:p>
          <a:p>
            <a:r>
              <a:rPr lang="en-US" dirty="0" smtClean="0"/>
              <a:t>Arbitrary spin: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4237" y="1579130"/>
            <a:ext cx="5772795" cy="1656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322" y="3693010"/>
            <a:ext cx="2928400" cy="729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7712" y="3313274"/>
            <a:ext cx="5647471" cy="3192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503" y="4435870"/>
            <a:ext cx="5905237" cy="85012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6319936" y="4161453"/>
            <a:ext cx="1045027" cy="4727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58743" y="3825551"/>
            <a:ext cx="1586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</a:t>
            </a:r>
            <a:r>
              <a:rPr lang="en-US" baseline="-25000" dirty="0" err="1" smtClean="0"/>
              <a:t>q</a:t>
            </a:r>
            <a:r>
              <a:rPr lang="en-US" dirty="0" smtClean="0"/>
              <a:t>(</a:t>
            </a:r>
            <a:r>
              <a:rPr lang="en-US" dirty="0" err="1" smtClean="0"/>
              <a:t>sl</a:t>
            </a:r>
            <a:r>
              <a:rPr lang="en-US" dirty="0" smtClean="0"/>
              <a:t>(2))</a:t>
            </a:r>
          </a:p>
          <a:p>
            <a:r>
              <a:rPr lang="en-US" dirty="0" smtClean="0"/>
              <a:t>generators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5021" y="5350107"/>
            <a:ext cx="6158766" cy="80956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7277879" y="4516016"/>
            <a:ext cx="516292" cy="9766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554314" y="947474"/>
            <a:ext cx="5773328" cy="850223"/>
            <a:chOff x="1554314" y="947474"/>
            <a:chExt cx="5773328" cy="8502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/>
            <a:srcRect r="25388" b="65270"/>
            <a:stretch/>
          </p:blipFill>
          <p:spPr>
            <a:xfrm>
              <a:off x="1554314" y="947474"/>
              <a:ext cx="5773328" cy="85022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/>
            <a:srcRect l="69427" t="46" r="27116" b="90044"/>
            <a:stretch/>
          </p:blipFill>
          <p:spPr>
            <a:xfrm>
              <a:off x="2569028" y="976604"/>
              <a:ext cx="267478" cy="2425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289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Talk based 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I. </a:t>
            </a:r>
            <a:r>
              <a:rPr lang="en-US" dirty="0" err="1" smtClean="0"/>
              <a:t>Salom</a:t>
            </a:r>
            <a:r>
              <a:rPr lang="en-US" dirty="0" smtClean="0"/>
              <a:t>, </a:t>
            </a:r>
            <a:r>
              <a:rPr lang="en-US" dirty="0"/>
              <a:t>N. </a:t>
            </a:r>
            <a:r>
              <a:rPr lang="en-US" dirty="0" err="1" smtClean="0"/>
              <a:t>Manojlov</a:t>
            </a:r>
            <a:r>
              <a:rPr lang="sr-Latn-RS" dirty="0" smtClean="0"/>
              <a:t>ić</a:t>
            </a:r>
            <a:r>
              <a:rPr lang="en-US" dirty="0" smtClean="0"/>
              <a:t> </a:t>
            </a:r>
            <a:r>
              <a:rPr lang="en-US" dirty="0"/>
              <a:t>and N. </a:t>
            </a:r>
            <a:r>
              <a:rPr lang="en-US" dirty="0" err="1"/>
              <a:t>Cirilo</a:t>
            </a:r>
            <a:r>
              <a:rPr lang="en-US" dirty="0"/>
              <a:t> </a:t>
            </a:r>
            <a:r>
              <a:rPr lang="en-US" dirty="0" err="1"/>
              <a:t>António</a:t>
            </a:r>
            <a:r>
              <a:rPr lang="en-US" b="1" dirty="0" smtClean="0"/>
              <a:t>, </a:t>
            </a:r>
            <a:r>
              <a:rPr lang="en-US" b="1" dirty="0"/>
              <a:t>Nuclear </a:t>
            </a:r>
            <a:r>
              <a:rPr lang="en-US" b="1" dirty="0" smtClean="0"/>
              <a:t>Physics B 939 (2019) 358–371</a:t>
            </a:r>
          </a:p>
          <a:p>
            <a:endParaRPr lang="en-US" b="1" dirty="0" smtClean="0"/>
          </a:p>
          <a:p>
            <a:r>
              <a:rPr lang="en-US" dirty="0" smtClean="0"/>
              <a:t>…which </a:t>
            </a:r>
            <a:r>
              <a:rPr lang="en-US" dirty="0"/>
              <a:t>is based on: N. </a:t>
            </a:r>
            <a:r>
              <a:rPr lang="en-US" dirty="0" err="1"/>
              <a:t>Cirilo</a:t>
            </a:r>
            <a:r>
              <a:rPr lang="en-US" dirty="0"/>
              <a:t> </a:t>
            </a:r>
            <a:r>
              <a:rPr lang="en-US" dirty="0" err="1"/>
              <a:t>António</a:t>
            </a:r>
            <a:r>
              <a:rPr lang="en-US" dirty="0"/>
              <a:t>, N. </a:t>
            </a:r>
            <a:r>
              <a:rPr lang="en-US" dirty="0" err="1" smtClean="0"/>
              <a:t>Manojlovi</a:t>
            </a:r>
            <a:r>
              <a:rPr lang="sr-Latn-RS" dirty="0" smtClean="0"/>
              <a:t>ć</a:t>
            </a:r>
            <a:r>
              <a:rPr lang="en-US" dirty="0" smtClean="0"/>
              <a:t>, </a:t>
            </a:r>
            <a:r>
              <a:rPr lang="en-US" dirty="0"/>
              <a:t>E. </a:t>
            </a:r>
            <a:r>
              <a:rPr lang="en-US" dirty="0" err="1"/>
              <a:t>Ragoucy</a:t>
            </a:r>
            <a:r>
              <a:rPr lang="en-US" dirty="0"/>
              <a:t>, I. </a:t>
            </a:r>
            <a:r>
              <a:rPr lang="en-US" dirty="0" err="1"/>
              <a:t>Salom</a:t>
            </a:r>
            <a:r>
              <a:rPr lang="en-US" dirty="0"/>
              <a:t>, </a:t>
            </a:r>
            <a:r>
              <a:rPr lang="en-US" b="1" dirty="0" err="1" smtClean="0"/>
              <a:t>Nucl</a:t>
            </a:r>
            <a:r>
              <a:rPr lang="en-US" b="1" dirty="0"/>
              <a:t>. Phys. B 893 (2015) 305–331 </a:t>
            </a:r>
            <a:r>
              <a:rPr lang="en-US" dirty="0"/>
              <a:t>and N. </a:t>
            </a:r>
            <a:r>
              <a:rPr lang="en-US" dirty="0" err="1"/>
              <a:t>Cirilo</a:t>
            </a:r>
            <a:r>
              <a:rPr lang="en-US" dirty="0"/>
              <a:t> </a:t>
            </a:r>
            <a:r>
              <a:rPr lang="en-US" dirty="0" err="1"/>
              <a:t>António</a:t>
            </a:r>
            <a:r>
              <a:rPr lang="en-US" dirty="0"/>
              <a:t>, N. </a:t>
            </a:r>
            <a:r>
              <a:rPr lang="en-US" dirty="0" err="1" smtClean="0"/>
              <a:t>Manojlovi</a:t>
            </a:r>
            <a:r>
              <a:rPr lang="sr-Latn-RS" dirty="0" smtClean="0"/>
              <a:t>ć</a:t>
            </a:r>
            <a:r>
              <a:rPr lang="en-US" dirty="0" smtClean="0"/>
              <a:t>, </a:t>
            </a:r>
            <a:r>
              <a:rPr lang="en-US" dirty="0"/>
              <a:t>I. </a:t>
            </a:r>
            <a:r>
              <a:rPr lang="en-US" dirty="0" err="1"/>
              <a:t>Salom</a:t>
            </a:r>
            <a:r>
              <a:rPr lang="en-US" dirty="0" smtClean="0"/>
              <a:t>, </a:t>
            </a:r>
            <a:r>
              <a:rPr lang="en-US" b="1" dirty="0" err="1"/>
              <a:t>Nucl</a:t>
            </a:r>
            <a:r>
              <a:rPr lang="en-US" b="1" dirty="0"/>
              <a:t>. Phys. B 889 (2014) 87–108</a:t>
            </a:r>
            <a:endParaRPr lang="en-US" b="1" dirty="0" smtClean="0"/>
          </a:p>
          <a:p>
            <a:endParaRPr lang="en-US" dirty="0"/>
          </a:p>
          <a:p>
            <a:r>
              <a:rPr lang="en-US" dirty="0" smtClean="0"/>
              <a:t>Certainly Mathematical physics, but definitely not cosmology, not even gravity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→ Better start from some basics…</a:t>
            </a:r>
          </a:p>
          <a:p>
            <a:endParaRPr lang="en-US" dirty="0"/>
          </a:p>
          <a:p>
            <a:r>
              <a:rPr lang="en-US" dirty="0" smtClean="0"/>
              <a:t>It is a school, after all!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3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286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Nontrivial boundary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88785"/>
            <a:ext cx="7886700" cy="4351338"/>
          </a:xfrm>
        </p:spPr>
        <p:txBody>
          <a:bodyPr/>
          <a:lstStyle/>
          <a:p>
            <a:r>
              <a:rPr lang="en-US" dirty="0" smtClean="0"/>
              <a:t>Introduce 2x2 </a:t>
            </a:r>
            <a:r>
              <a:rPr lang="en-US" dirty="0"/>
              <a:t>matrices </a:t>
            </a:r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dirty="0" smtClean="0"/>
              <a:t> and </a:t>
            </a:r>
            <a:r>
              <a:rPr lang="en-US" dirty="0"/>
              <a:t>K</a:t>
            </a:r>
            <a:r>
              <a:rPr lang="en-US" baseline="30000" dirty="0"/>
              <a:t>−</a:t>
            </a:r>
            <a:r>
              <a:rPr lang="en-US" dirty="0" smtClean="0"/>
              <a:t> that parameterize boundary conditions</a:t>
            </a:r>
          </a:p>
          <a:p>
            <a:r>
              <a:rPr lang="en-US" dirty="0" smtClean="0"/>
              <a:t>Following </a:t>
            </a:r>
            <a:r>
              <a:rPr lang="en-US" dirty="0" err="1" smtClean="0"/>
              <a:t>Sklyanin</a:t>
            </a:r>
            <a:r>
              <a:rPr lang="en-US" dirty="0" smtClean="0"/>
              <a:t>, these must satisfy “reflection” equations: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807" y="3508160"/>
            <a:ext cx="7352221" cy="328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35" y="3962464"/>
            <a:ext cx="8262542" cy="343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249" y="4401305"/>
            <a:ext cx="3284376" cy="921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6978" y="5386170"/>
            <a:ext cx="2846129" cy="51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7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</a:t>
            </a:r>
            <a:r>
              <a:rPr lang="en-US" dirty="0" err="1" smtClean="0"/>
              <a:t>monodromy</a:t>
            </a:r>
            <a:r>
              <a:rPr lang="en-US" dirty="0" smtClean="0"/>
              <a:t>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incorporates boundary conditions:</a:t>
            </a:r>
          </a:p>
          <a:p>
            <a:endParaRPr lang="en-US" dirty="0"/>
          </a:p>
          <a:p>
            <a:r>
              <a:rPr lang="en-US" dirty="0" smtClean="0"/>
              <a:t>where:</a:t>
            </a:r>
          </a:p>
          <a:p>
            <a:endParaRPr lang="en-US" sz="4800" dirty="0"/>
          </a:p>
          <a:p>
            <a:r>
              <a:rPr lang="en-US" dirty="0" smtClean="0"/>
              <a:t>satisfying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987" y="2285591"/>
            <a:ext cx="4492300" cy="614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33" y="3361070"/>
            <a:ext cx="7717693" cy="853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08" y="5173703"/>
            <a:ext cx="5452176" cy="851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02" y="4726977"/>
            <a:ext cx="7953432" cy="31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8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71" y="184735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Commutation relations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299" y="1386665"/>
            <a:ext cx="3288059" cy="10021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74" y="2440466"/>
            <a:ext cx="3719840" cy="2882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072" y="1461796"/>
            <a:ext cx="2682902" cy="6540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035" y="4764831"/>
            <a:ext cx="5174153" cy="17997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040" y="3668582"/>
            <a:ext cx="5693663" cy="9809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4539" y="2791831"/>
            <a:ext cx="5137666" cy="84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2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Transfer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0931"/>
            <a:ext cx="7886700" cy="4796032"/>
          </a:xfrm>
        </p:spPr>
        <p:txBody>
          <a:bodyPr/>
          <a:lstStyle/>
          <a:p>
            <a:r>
              <a:rPr lang="en-US" dirty="0" smtClean="0"/>
              <a:t>The transfer matrix is now constructed as:</a:t>
            </a:r>
          </a:p>
          <a:p>
            <a:endParaRPr lang="en-US" dirty="0" smtClean="0"/>
          </a:p>
          <a:p>
            <a:endParaRPr lang="en-US" sz="4000" dirty="0"/>
          </a:p>
          <a:p>
            <a:r>
              <a:rPr lang="en-US" dirty="0" smtClean="0"/>
              <a:t>and corresponds to Hamiltonian: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03" y="3460520"/>
            <a:ext cx="7737813" cy="244808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5809861" y="5909388"/>
            <a:ext cx="1240971" cy="2208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01541" y="5931157"/>
            <a:ext cx="1928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nontrivial boundary terms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621" y="2458952"/>
            <a:ext cx="5023992" cy="41866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485032" y="1862897"/>
            <a:ext cx="3462812" cy="675029"/>
            <a:chOff x="2460150" y="1670065"/>
            <a:chExt cx="3462812" cy="6750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60150" y="1670065"/>
              <a:ext cx="3462812" cy="67502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t="7720" r="89247"/>
            <a:stretch/>
          </p:blipFill>
          <p:spPr>
            <a:xfrm>
              <a:off x="2545078" y="1772817"/>
              <a:ext cx="662018" cy="473429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6932642" y="1713719"/>
            <a:ext cx="1928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introduces huge complications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817567" y="2152261"/>
            <a:ext cx="391886" cy="4043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55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Gaudin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751" y="1676335"/>
            <a:ext cx="8291415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It turns out that we can obtain a related </a:t>
            </a:r>
            <a:r>
              <a:rPr lang="en-US" dirty="0" err="1" smtClean="0"/>
              <a:t>integrable</a:t>
            </a:r>
            <a:r>
              <a:rPr lang="en-US" dirty="0" smtClean="0"/>
              <a:t> model by considering expansion series (in “eta”):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102" y="2680420"/>
            <a:ext cx="5021034" cy="14618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772" y="4217435"/>
            <a:ext cx="1531795" cy="900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028" y="5043496"/>
            <a:ext cx="7134614" cy="5550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2186" y="5808646"/>
            <a:ext cx="6246651" cy="465705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4621763" y="5579706"/>
            <a:ext cx="348343" cy="2612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954416" y="4516016"/>
            <a:ext cx="1076131" cy="13373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703976" y="3828662"/>
            <a:ext cx="1377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“Classical” Yang-Baxter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15347" y="4665306"/>
            <a:ext cx="398106" cy="4478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4239210"/>
            <a:ext cx="158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Yang-Baxter</a:t>
            </a:r>
            <a:endParaRPr lang="en-US" dirty="0"/>
          </a:p>
        </p:txBody>
      </p:sp>
      <p:sp>
        <p:nvSpPr>
          <p:cNvPr id="40" name="Down Arrow 39"/>
          <p:cNvSpPr/>
          <p:nvPr/>
        </p:nvSpPr>
        <p:spPr>
          <a:xfrm>
            <a:off x="4251648" y="4214327"/>
            <a:ext cx="348343" cy="2612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23" grpId="0"/>
      <p:bldP spid="25" grpId="0"/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Chain to </a:t>
            </a:r>
            <a:r>
              <a:rPr lang="en-US" dirty="0" err="1" smtClean="0"/>
              <a:t>Gaudin</a:t>
            </a:r>
            <a:r>
              <a:rPr lang="en-US" dirty="0" smtClean="0"/>
              <a:t>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Lax operator: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101" y="2382417"/>
            <a:ext cx="6500093" cy="957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182" y="4681688"/>
            <a:ext cx="6354244" cy="530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371" y="3552720"/>
            <a:ext cx="2384846" cy="10324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6595" y="5508314"/>
            <a:ext cx="5482415" cy="57262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4052596" y="5259355"/>
            <a:ext cx="348343" cy="2612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018383" y="3309257"/>
            <a:ext cx="348343" cy="2612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1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Chain to </a:t>
            </a:r>
            <a:r>
              <a:rPr lang="en-US" dirty="0" err="1"/>
              <a:t>Gaudin</a:t>
            </a:r>
            <a:r>
              <a:rPr lang="en-US"/>
              <a:t>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Monodromy</a:t>
            </a:r>
            <a:r>
              <a:rPr lang="en-US" dirty="0" smtClean="0"/>
              <a:t> and transfer matrix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does not lead to nice/useful expressions…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48" y="2294797"/>
            <a:ext cx="6693159" cy="1850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232" y="4139250"/>
            <a:ext cx="5262854" cy="967316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1803918" y="4049486"/>
            <a:ext cx="311021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6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 correct it by a trick…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 central element: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redefine transfer matrix: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69" y="2321464"/>
            <a:ext cx="6186974" cy="607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706" y="2850772"/>
            <a:ext cx="2826630" cy="744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624" y="4268788"/>
            <a:ext cx="5057677" cy="843706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 rot="5400000">
            <a:off x="4416489" y="4366726"/>
            <a:ext cx="298580" cy="1461796"/>
          </a:xfrm>
          <a:prstGeom prst="rightBrace">
            <a:avLst>
              <a:gd name="adj1" fmla="val 71971"/>
              <a:gd name="adj2" fmla="val 47083"/>
            </a:avLst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1421" y="5355772"/>
            <a:ext cx="2259118" cy="906721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6040017" y="5673013"/>
            <a:ext cx="379445" cy="317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1440" y="5542383"/>
            <a:ext cx="2182899" cy="52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Long range Hamiltonians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transfer matrix can be written as: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where Hamiltonians we choose as </a:t>
            </a:r>
            <a:r>
              <a:rPr lang="en-US" smtClean="0"/>
              <a:t>the residues </a:t>
            </a:r>
            <a:r>
              <a:rPr lang="en-US" dirty="0" smtClean="0"/>
              <a:t>at poles: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14" y="2342330"/>
            <a:ext cx="7333109" cy="10740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760" y="4053927"/>
            <a:ext cx="2446467" cy="113535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4117911" y="5156719"/>
            <a:ext cx="1057469" cy="3856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47387" y="5346438"/>
            <a:ext cx="1987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long range, not merely nearest neighbors!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28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Non-periodic boundary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long and painful procedure, we can repeat everything with nontrivial boundary conditions: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04" y="2655953"/>
            <a:ext cx="3648366" cy="635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778" y="2724539"/>
            <a:ext cx="3205199" cy="52319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908180" y="3371461"/>
            <a:ext cx="348342" cy="335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0694" y="2967134"/>
            <a:ext cx="939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…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2478833" y="3393232"/>
            <a:ext cx="348342" cy="335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01347" y="2988905"/>
            <a:ext cx="939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…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4139683" y="3411894"/>
            <a:ext cx="348342" cy="335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62197" y="3007567"/>
            <a:ext cx="939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…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331" y="3808086"/>
            <a:ext cx="5169159" cy="6013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433" y="4376029"/>
            <a:ext cx="5219019" cy="956609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895740" y="5492620"/>
            <a:ext cx="348342" cy="335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9118" y="5341106"/>
            <a:ext cx="2285514" cy="6191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833" y="5332104"/>
            <a:ext cx="2687314" cy="60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1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  <p:bldP spid="8" grpId="0" animBg="1"/>
      <p:bldP spid="9" grpId="0"/>
      <p:bldP spid="10" grpId="0" animBg="1"/>
      <p:bldP spid="11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210" y="240718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3135"/>
            <a:ext cx="7886700" cy="47338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Introduction to algebraic Bethe </a:t>
            </a:r>
            <a:r>
              <a:rPr lang="en-US" dirty="0" err="1" smtClean="0"/>
              <a:t>ansatz</a:t>
            </a:r>
            <a:endParaRPr lang="en-US" dirty="0" smtClean="0"/>
          </a:p>
          <a:p>
            <a:pPr lvl="1"/>
            <a:r>
              <a:rPr lang="en-US" dirty="0" smtClean="0"/>
              <a:t>A few words on motivation</a:t>
            </a:r>
          </a:p>
          <a:p>
            <a:pPr lvl="1"/>
            <a:r>
              <a:rPr lang="en-US" dirty="0" smtClean="0"/>
              <a:t>Define XXX chain problem</a:t>
            </a:r>
          </a:p>
          <a:p>
            <a:pPr lvl="1"/>
            <a:r>
              <a:rPr lang="en-US" dirty="0" smtClean="0"/>
              <a:t>Introduce standard notions (</a:t>
            </a:r>
            <a:r>
              <a:rPr lang="pt-BR" dirty="0"/>
              <a:t>R </a:t>
            </a:r>
            <a:r>
              <a:rPr lang="pt-BR" dirty="0" smtClean="0"/>
              <a:t>matrices, </a:t>
            </a:r>
            <a:r>
              <a:rPr lang="pt-BR" dirty="0"/>
              <a:t>Lax operator, </a:t>
            </a:r>
            <a:r>
              <a:rPr lang="pt-BR" dirty="0" smtClean="0"/>
              <a:t>monodromy, transfer matrix, Bethe equations)</a:t>
            </a:r>
          </a:p>
          <a:p>
            <a:pPr lvl="1"/>
            <a:r>
              <a:rPr lang="pt-BR" dirty="0" smtClean="0"/>
              <a:t>Solving ABA</a:t>
            </a:r>
          </a:p>
          <a:p>
            <a:pPr lvl="1"/>
            <a:r>
              <a:rPr lang="pt-BR" dirty="0" smtClean="0"/>
              <a:t>Nontrivial boundary conditions</a:t>
            </a:r>
          </a:p>
          <a:p>
            <a:r>
              <a:rPr lang="en-US" dirty="0" smtClean="0"/>
              <a:t>Obtaining </a:t>
            </a:r>
            <a:r>
              <a:rPr lang="en-US" dirty="0" err="1" smtClean="0"/>
              <a:t>Gaudin</a:t>
            </a:r>
            <a:r>
              <a:rPr lang="en-US" dirty="0" smtClean="0"/>
              <a:t> model</a:t>
            </a:r>
          </a:p>
          <a:p>
            <a:r>
              <a:rPr lang="en-US" dirty="0" smtClean="0"/>
              <a:t>Research results</a:t>
            </a:r>
          </a:p>
          <a:p>
            <a:pPr lvl="1"/>
            <a:r>
              <a:rPr lang="en-US" dirty="0"/>
              <a:t>Relation to </a:t>
            </a:r>
            <a:r>
              <a:rPr lang="en-US" dirty="0" err="1"/>
              <a:t>Knizhnik</a:t>
            </a:r>
            <a:r>
              <a:rPr lang="en-US" dirty="0"/>
              <a:t>–</a:t>
            </a:r>
            <a:r>
              <a:rPr lang="en-US" dirty="0" err="1"/>
              <a:t>Zamolodchikov</a:t>
            </a:r>
            <a:r>
              <a:rPr lang="en-US" dirty="0"/>
              <a:t> </a:t>
            </a:r>
            <a:r>
              <a:rPr lang="en-US" dirty="0" smtClean="0"/>
              <a:t>equations</a:t>
            </a:r>
          </a:p>
          <a:p>
            <a:pPr lvl="1"/>
            <a:r>
              <a:rPr lang="en-US" dirty="0" smtClean="0"/>
              <a:t>Scalar product formulas</a:t>
            </a:r>
          </a:p>
          <a:p>
            <a:pPr lvl="1"/>
            <a:r>
              <a:rPr lang="en-US" dirty="0" smtClean="0"/>
              <a:t>Proof </a:t>
            </a:r>
            <a:r>
              <a:rPr lang="en-US" dirty="0"/>
              <a:t>of the off-shell form of Bethe vectors</a:t>
            </a:r>
          </a:p>
        </p:txBody>
      </p:sp>
    </p:spTree>
    <p:extLst>
      <p:ext uri="{BB962C8B-B14F-4D97-AF65-F5344CB8AC3E}">
        <p14:creationId xmlns:p14="http://schemas.microsoft.com/office/powerpoint/2010/main" val="178530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New, more general Hamiltonians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Again obtained as residues…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880" y="2289154"/>
            <a:ext cx="5520365" cy="1703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316" y="3884793"/>
            <a:ext cx="5765933" cy="486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265" y="4469217"/>
            <a:ext cx="7912236" cy="876933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48816" y="4808375"/>
            <a:ext cx="373224" cy="273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42121" y="5396798"/>
            <a:ext cx="8553062" cy="888077"/>
            <a:chOff x="342121" y="5396798"/>
            <a:chExt cx="8553062" cy="88807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2121" y="5469294"/>
              <a:ext cx="1822579" cy="78110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9743" y="5396798"/>
              <a:ext cx="6745440" cy="888077"/>
            </a:xfrm>
            <a:prstGeom prst="rect">
              <a:avLst/>
            </a:prstGeom>
          </p:spPr>
        </p:pic>
      </p:grpSp>
      <p:cxnSp>
        <p:nvCxnSpPr>
          <p:cNvPr id="10" name="Straight Arrow Connector 9"/>
          <p:cNvCxnSpPr/>
          <p:nvPr/>
        </p:nvCxnSpPr>
        <p:spPr>
          <a:xfrm flipH="1">
            <a:off x="7663543" y="3965510"/>
            <a:ext cx="376335" cy="4447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94374" y="3138194"/>
            <a:ext cx="1928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nontrivial boundary terms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458269" y="3981061"/>
            <a:ext cx="597161" cy="13684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96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Solving = Algebraic Bethe </a:t>
            </a:r>
            <a:r>
              <a:rPr lang="en-US" dirty="0" err="1" smtClean="0"/>
              <a:t>Ansatz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idea as before…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6116" y="2147447"/>
            <a:ext cx="3847322" cy="1110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99" y="3592232"/>
            <a:ext cx="4970106" cy="18140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6645" y="3728137"/>
            <a:ext cx="4384004" cy="2510498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3806890" y="3303037"/>
            <a:ext cx="1069910" cy="385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2041" y="5704114"/>
            <a:ext cx="2998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Horrible relations…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2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…how to simplify them?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fter the second attempt to find (E,F,H) → (</a:t>
            </a:r>
            <a:r>
              <a:rPr lang="en-US" dirty="0" err="1" smtClean="0"/>
              <a:t>e,f,h</a:t>
            </a:r>
            <a:r>
              <a:rPr lang="en-US" dirty="0" smtClean="0"/>
              <a:t>):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912" y="2486798"/>
            <a:ext cx="6512572" cy="682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256" y="3272168"/>
            <a:ext cx="7927625" cy="239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2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Now: solution + analytic 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Bethe vectors: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dirty="0" smtClean="0"/>
              <a:t>eigenvalues: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798" y="1817735"/>
            <a:ext cx="5164981" cy="4452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35" y="2376227"/>
            <a:ext cx="7554150" cy="26175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632" y="5414068"/>
            <a:ext cx="7532008" cy="936387"/>
          </a:xfrm>
          <a:prstGeom prst="rect">
            <a:avLst/>
          </a:prstGeom>
        </p:spPr>
      </p:pic>
      <p:sp>
        <p:nvSpPr>
          <p:cNvPr id="11" name="Left Brace 10"/>
          <p:cNvSpPr/>
          <p:nvPr/>
        </p:nvSpPr>
        <p:spPr>
          <a:xfrm rot="16200000">
            <a:off x="4273423" y="2258007"/>
            <a:ext cx="205276" cy="2892491"/>
          </a:xfrm>
          <a:prstGeom prst="leftBrace">
            <a:avLst>
              <a:gd name="adj1" fmla="val 68333"/>
              <a:gd name="adj2" fmla="val 4987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77480" y="3810000"/>
            <a:ext cx="252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=0   ← Bethe equations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8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Now we can read energies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10" y="2128268"/>
            <a:ext cx="7575964" cy="278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0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Knizhnik</a:t>
            </a:r>
            <a:r>
              <a:rPr lang="en-US" dirty="0"/>
              <a:t>–</a:t>
            </a:r>
            <a:r>
              <a:rPr lang="en-US" dirty="0" err="1"/>
              <a:t>Zamolodchikov</a:t>
            </a:r>
            <a:r>
              <a:rPr lang="en-US" dirty="0"/>
              <a:t>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By introducing: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we recognize that the new function satisfy equations of </a:t>
            </a:r>
            <a:r>
              <a:rPr lang="en-US" sz="2000" dirty="0" err="1" smtClean="0"/>
              <a:t>Knizhnik</a:t>
            </a:r>
            <a:r>
              <a:rPr lang="en-US" sz="2000" dirty="0" smtClean="0"/>
              <a:t>–</a:t>
            </a:r>
            <a:r>
              <a:rPr lang="en-US" sz="2000" dirty="0" err="1" smtClean="0"/>
              <a:t>Zamolodchikov</a:t>
            </a:r>
            <a:r>
              <a:rPr lang="en-US" sz="2000" dirty="0" smtClean="0"/>
              <a:t> form (B</a:t>
            </a:r>
            <a:r>
              <a:rPr lang="en-US" sz="2000" dirty="0"/>
              <a:t>. </a:t>
            </a:r>
            <a:r>
              <a:rPr lang="en-US" sz="2000" dirty="0" err="1"/>
              <a:t>Feigin</a:t>
            </a:r>
            <a:r>
              <a:rPr lang="en-US" sz="2000" dirty="0"/>
              <a:t>, E. </a:t>
            </a:r>
            <a:r>
              <a:rPr lang="en-US" sz="2000" dirty="0" err="1"/>
              <a:t>Frenkel</a:t>
            </a:r>
            <a:r>
              <a:rPr lang="en-US" sz="2000" dirty="0"/>
              <a:t>, N. </a:t>
            </a:r>
            <a:r>
              <a:rPr lang="en-US" sz="2000" dirty="0" err="1"/>
              <a:t>Reshetikhin</a:t>
            </a:r>
            <a:r>
              <a:rPr lang="en-US" sz="2000" dirty="0" smtClean="0"/>
              <a:t>, </a:t>
            </a:r>
            <a:r>
              <a:rPr lang="en-US" sz="2000" dirty="0"/>
              <a:t>Com. Math. Phys. 166 (1994) 27–62</a:t>
            </a:r>
            <a:r>
              <a:rPr lang="en-US" sz="2000" dirty="0" smtClean="0"/>
              <a:t>):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503" y="2115915"/>
            <a:ext cx="7414823" cy="926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11" y="3716829"/>
            <a:ext cx="2357535" cy="735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7609" y="2870364"/>
            <a:ext cx="5870413" cy="1704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033" y="5463354"/>
            <a:ext cx="6423057" cy="64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5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Scalar product formulas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shell (i.e. Bethe </a:t>
            </a:r>
            <a:r>
              <a:rPr lang="en-US" dirty="0" err="1" smtClean="0"/>
              <a:t>eqs</a:t>
            </a:r>
            <a:r>
              <a:rPr lang="en-US" dirty="0" smtClean="0"/>
              <a:t>. satisfied):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Off-shell: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1" y="2274520"/>
            <a:ext cx="5601769" cy="1053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03" y="3795254"/>
            <a:ext cx="8241719" cy="861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3854" y="4464152"/>
            <a:ext cx="6170820" cy="18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1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have shown:</a:t>
            </a:r>
          </a:p>
          <a:p>
            <a:r>
              <a:rPr lang="en-US" dirty="0" smtClean="0"/>
              <a:t>ABA construction</a:t>
            </a:r>
          </a:p>
          <a:p>
            <a:r>
              <a:rPr lang="en-US" dirty="0"/>
              <a:t>H</a:t>
            </a:r>
            <a:r>
              <a:rPr lang="en-US" dirty="0" smtClean="0"/>
              <a:t>ow to include nontrivial </a:t>
            </a:r>
            <a:r>
              <a:rPr lang="en-US" dirty="0" err="1" smtClean="0"/>
              <a:t>b.c.</a:t>
            </a:r>
            <a:r>
              <a:rPr lang="en-US" dirty="0" smtClean="0"/>
              <a:t> in a spin chain</a:t>
            </a:r>
          </a:p>
          <a:p>
            <a:r>
              <a:rPr lang="en-US" dirty="0" smtClean="0"/>
              <a:t>How to get </a:t>
            </a:r>
            <a:r>
              <a:rPr lang="en-US" dirty="0" err="1" smtClean="0"/>
              <a:t>Gaudin</a:t>
            </a:r>
            <a:r>
              <a:rPr lang="en-US" dirty="0" smtClean="0"/>
              <a:t> as the limit (expansion)</a:t>
            </a:r>
          </a:p>
          <a:p>
            <a:r>
              <a:rPr lang="en-US" dirty="0"/>
              <a:t>How to include nontrivial </a:t>
            </a:r>
            <a:r>
              <a:rPr lang="en-US" dirty="0" err="1"/>
              <a:t>b.c.</a:t>
            </a:r>
            <a:r>
              <a:rPr lang="en-US" dirty="0"/>
              <a:t> in </a:t>
            </a:r>
            <a:r>
              <a:rPr lang="en-US" dirty="0" err="1" smtClean="0"/>
              <a:t>Gaudin</a:t>
            </a:r>
            <a:endParaRPr lang="en-US" dirty="0" smtClean="0"/>
          </a:p>
          <a:p>
            <a:r>
              <a:rPr lang="en-US" dirty="0" smtClean="0"/>
              <a:t>Proper operators lead to solution of </a:t>
            </a:r>
            <a:r>
              <a:rPr lang="en-US" dirty="0" err="1" smtClean="0"/>
              <a:t>Gaudin</a:t>
            </a:r>
            <a:r>
              <a:rPr lang="en-US" dirty="0" smtClean="0"/>
              <a:t> ABA</a:t>
            </a:r>
          </a:p>
          <a:p>
            <a:r>
              <a:rPr lang="en-US" dirty="0" err="1"/>
              <a:t>E</a:t>
            </a:r>
            <a:r>
              <a:rPr lang="en-US" dirty="0" err="1" smtClean="0"/>
              <a:t>qs</a:t>
            </a:r>
            <a:r>
              <a:rPr lang="en-US" dirty="0" smtClean="0"/>
              <a:t>. of KZ form are demonstrated to hold</a:t>
            </a:r>
          </a:p>
          <a:p>
            <a:r>
              <a:rPr lang="en-US" dirty="0" smtClean="0"/>
              <a:t>Demonstrated norm/scalar product formulas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0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48" y="2567150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Thank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37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1. XXZ </a:t>
            </a:r>
            <a:r>
              <a:rPr lang="en-US" dirty="0" err="1" smtClean="0"/>
              <a:t>Gaudin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91415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It turns out that we can proceed from here to solve some long range interaction Hamiltonians (“</a:t>
            </a:r>
            <a:r>
              <a:rPr lang="en-US" dirty="0" err="1" smtClean="0"/>
              <a:t>Gaudin</a:t>
            </a:r>
            <a:r>
              <a:rPr lang="en-US" dirty="0" smtClean="0"/>
              <a:t>”):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05273" y="3993503"/>
            <a:ext cx="15862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Additional richness originating from boundary terms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791476" y="2820891"/>
            <a:ext cx="6227212" cy="3346391"/>
            <a:chOff x="1791476" y="2820891"/>
            <a:chExt cx="6227212" cy="334639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1476" y="2820891"/>
              <a:ext cx="6166731" cy="334639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95187" y="5293566"/>
              <a:ext cx="923501" cy="745477"/>
            </a:xfrm>
            <a:prstGeom prst="rect">
              <a:avLst/>
            </a:prstGeom>
          </p:spPr>
        </p:pic>
      </p:grpSp>
      <p:sp>
        <p:nvSpPr>
          <p:cNvPr id="18" name="Left Brace 17"/>
          <p:cNvSpPr/>
          <p:nvPr/>
        </p:nvSpPr>
        <p:spPr>
          <a:xfrm>
            <a:off x="1741714" y="3551853"/>
            <a:ext cx="354564" cy="2425959"/>
          </a:xfrm>
          <a:prstGeom prst="leftBrace">
            <a:avLst>
              <a:gd name="adj1" fmla="val 97807"/>
              <a:gd name="adj2" fmla="val 48718"/>
            </a:avLst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082074" y="3390123"/>
            <a:ext cx="2090057" cy="10885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938865" y="4531569"/>
            <a:ext cx="1586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“long range”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90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8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Motivation?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few problems that we can exactly solve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Any such is precious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The more general, the better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r>
              <a:rPr lang="en-US" dirty="0" smtClean="0"/>
              <a:t>Some models have more or less natural potential application</a:t>
            </a:r>
          </a:p>
          <a:p>
            <a:pPr lvl="1"/>
            <a:r>
              <a:rPr lang="en-US" dirty="0" smtClean="0"/>
              <a:t>Explains dominant magnetic behavior</a:t>
            </a:r>
          </a:p>
          <a:p>
            <a:pPr lvl="1"/>
            <a:r>
              <a:rPr lang="en-US" dirty="0" smtClean="0"/>
              <a:t>Related to conformal field theories in 2 dimensions</a:t>
            </a:r>
          </a:p>
          <a:p>
            <a:pPr lvl="1"/>
            <a:r>
              <a:rPr lang="en-US" dirty="0" smtClean="0"/>
              <a:t>Expected to provide insights to realistic problems</a:t>
            </a:r>
          </a:p>
          <a:p>
            <a:pPr lvl="1"/>
            <a:r>
              <a:rPr lang="en-US" dirty="0" err="1" smtClean="0"/>
              <a:t>Gaudin</a:t>
            </a:r>
            <a:r>
              <a:rPr lang="en-US" dirty="0" smtClean="0"/>
              <a:t> model – </a:t>
            </a:r>
            <a:r>
              <a:rPr lang="en-US" dirty="0" err="1" smtClean="0"/>
              <a:t>integrable</a:t>
            </a:r>
            <a:r>
              <a:rPr lang="en-US" dirty="0" smtClean="0"/>
              <a:t> with long range interactions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9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Expansion in eta…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4995"/>
            <a:ext cx="7886700" cy="4935959"/>
          </a:xfrm>
        </p:spPr>
        <p:txBody>
          <a:bodyPr>
            <a:normAutofit/>
          </a:bodyPr>
          <a:lstStyle/>
          <a:p>
            <a:r>
              <a:rPr lang="en-US" dirty="0" smtClean="0"/>
              <a:t>Skipping some mathematical details: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800" dirty="0"/>
          </a:p>
          <a:p>
            <a:r>
              <a:rPr lang="en-US" dirty="0" smtClean="0"/>
              <a:t>Now that: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10" y="2197187"/>
            <a:ext cx="8007257" cy="2096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241" y="6209251"/>
            <a:ext cx="4066300" cy="4007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637" y="4701294"/>
            <a:ext cx="2042723" cy="474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8863" y="4468090"/>
            <a:ext cx="3703087" cy="4095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2568" y="4763842"/>
            <a:ext cx="5852000" cy="88088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1517780" y="4074367"/>
            <a:ext cx="3744685" cy="7402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0182" y="5579706"/>
            <a:ext cx="2616618" cy="7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3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i</a:t>
            </a:r>
            <a:r>
              <a:rPr lang="en-US" dirty="0" smtClean="0"/>
              <a:t>) Solving the </a:t>
            </a:r>
            <a:r>
              <a:rPr lang="en-US" dirty="0" err="1" smtClean="0"/>
              <a:t>eigenproblem</a:t>
            </a:r>
            <a:r>
              <a:rPr lang="en-US" dirty="0" smtClean="0"/>
              <a:t> using the spin chain Bethe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may expand previously obtained Bethe vectors: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and find off-shell equations: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76" y="2435344"/>
            <a:ext cx="2736732" cy="4441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329" y="2859618"/>
            <a:ext cx="3692970" cy="423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171" y="3279121"/>
            <a:ext cx="6331598" cy="635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152" y="4614900"/>
            <a:ext cx="8290691" cy="157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5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…where: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66" y="4024817"/>
            <a:ext cx="4989338" cy="17599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176" y="788276"/>
            <a:ext cx="6294290" cy="4912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98" y="1340948"/>
            <a:ext cx="5106910" cy="19519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112721" y="1987655"/>
            <a:ext cx="4975744" cy="2798503"/>
            <a:chOff x="185197" y="1730155"/>
            <a:chExt cx="6040849" cy="34756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5197" y="1730155"/>
              <a:ext cx="6003706" cy="204275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06286" y="3739244"/>
              <a:ext cx="4919760" cy="1466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517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ii</a:t>
            </a:r>
            <a:r>
              <a:rPr lang="en-US" dirty="0"/>
              <a:t>) Solving the </a:t>
            </a:r>
            <a:r>
              <a:rPr lang="en-US" dirty="0" err="1" smtClean="0"/>
              <a:t>Gaudin</a:t>
            </a:r>
            <a:r>
              <a:rPr lang="en-US" dirty="0" smtClean="0"/>
              <a:t> model independently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05" y="1655873"/>
            <a:ext cx="8515264" cy="4351338"/>
          </a:xfrm>
        </p:spPr>
        <p:txBody>
          <a:bodyPr/>
          <a:lstStyle/>
          <a:p>
            <a:r>
              <a:rPr lang="en-US" dirty="0" smtClean="0"/>
              <a:t>“Classical” equivalents:</a:t>
            </a:r>
          </a:p>
          <a:p>
            <a:pPr lvl="1"/>
            <a:r>
              <a:rPr lang="en-US" dirty="0" smtClean="0"/>
              <a:t>r matrix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satisfying classical Yang-Baxter equation</a:t>
            </a:r>
          </a:p>
          <a:p>
            <a:pPr marL="457200" lvl="1" indent="0">
              <a:buNone/>
            </a:pPr>
            <a:endParaRPr lang="en-US" sz="3200" dirty="0" smtClean="0"/>
          </a:p>
          <a:p>
            <a:pPr lvl="1"/>
            <a:r>
              <a:rPr lang="en-US" dirty="0" err="1" smtClean="0"/>
              <a:t>Gaudin</a:t>
            </a:r>
            <a:r>
              <a:rPr lang="en-US" dirty="0" smtClean="0"/>
              <a:t> Lax matrix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Obeying </a:t>
            </a:r>
            <a:r>
              <a:rPr lang="en-US" dirty="0" err="1" smtClean="0"/>
              <a:t>Sklyanin</a:t>
            </a:r>
            <a:r>
              <a:rPr lang="en-US" dirty="0" smtClean="0"/>
              <a:t> linear bracket relation (equivalent of RLL):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5716" y="2051571"/>
            <a:ext cx="6816517" cy="805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855" y="3331749"/>
            <a:ext cx="4646451" cy="465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0139" y="4157736"/>
            <a:ext cx="5966246" cy="781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2653" y="5502914"/>
            <a:ext cx="4207231" cy="4970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0809" y="6275208"/>
            <a:ext cx="3305077" cy="36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9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Reflection matrix related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Introduce:</a:t>
            </a:r>
          </a:p>
          <a:p>
            <a:endParaRPr lang="en-US" dirty="0"/>
          </a:p>
          <a:p>
            <a:r>
              <a:rPr lang="en-US" dirty="0" smtClean="0"/>
              <a:t>satisfying:</a:t>
            </a:r>
          </a:p>
          <a:p>
            <a:endParaRPr lang="en-US" dirty="0"/>
          </a:p>
          <a:p>
            <a:r>
              <a:rPr lang="en-US" dirty="0" smtClean="0"/>
              <a:t>then:</a:t>
            </a:r>
          </a:p>
          <a:p>
            <a:endParaRPr lang="en-US" dirty="0"/>
          </a:p>
          <a:p>
            <a:r>
              <a:rPr lang="en-US" dirty="0" smtClean="0"/>
              <a:t>and:</a:t>
            </a:r>
          </a:p>
          <a:p>
            <a:r>
              <a:rPr lang="en-US" dirty="0" smtClean="0"/>
              <a:t>so that: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94" y="2211561"/>
            <a:ext cx="4460594" cy="631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307" y="2302721"/>
            <a:ext cx="1751336" cy="402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427" y="3931360"/>
            <a:ext cx="4227561" cy="4167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0530" y="4418089"/>
            <a:ext cx="1801877" cy="394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7274" y="4453096"/>
            <a:ext cx="1544896" cy="340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9028" y="2892114"/>
            <a:ext cx="4694464" cy="7168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6832" y="4915507"/>
            <a:ext cx="5643951" cy="504801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068147" y="4534678"/>
            <a:ext cx="342122" cy="155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5175" y="5414595"/>
            <a:ext cx="6783063" cy="4187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3836" y="5921128"/>
            <a:ext cx="5850723" cy="47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6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Commutation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311" y="1520825"/>
            <a:ext cx="7886700" cy="4351338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enoting:</a:t>
            </a:r>
          </a:p>
          <a:p>
            <a:r>
              <a:rPr lang="en-US" dirty="0" smtClean="0"/>
              <a:t>With </a:t>
            </a:r>
            <a:r>
              <a:rPr lang="el-GR" dirty="0"/>
              <a:t>φ</a:t>
            </a:r>
            <a:r>
              <a:rPr lang="en-US" dirty="0" smtClean="0"/>
              <a:t>=0 we find: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3590" y="1288557"/>
            <a:ext cx="3309258" cy="944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676" y="2488162"/>
            <a:ext cx="5561166" cy="385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6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Change of variables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65" y="1721027"/>
            <a:ext cx="2220113" cy="619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447" y="1803145"/>
            <a:ext cx="3906753" cy="608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782" y="2397840"/>
            <a:ext cx="4925203" cy="5765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999" y="3508131"/>
            <a:ext cx="5781481" cy="537077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3956180" y="3072882"/>
            <a:ext cx="522514" cy="348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3609" y="4009631"/>
            <a:ext cx="6958740" cy="253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3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 find the eigenvectors in terms of the new operators: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 a class of creation operators: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then we can write solutions as: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982" y="2287390"/>
            <a:ext cx="6963974" cy="1099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461" y="3708796"/>
            <a:ext cx="5480471" cy="475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835" y="4191642"/>
            <a:ext cx="6026993" cy="13649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0868" y="5588499"/>
            <a:ext cx="4392413" cy="95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0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4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430" y="128751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Finding Bethe vectors - vacuum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5944"/>
            <a:ext cx="7886700" cy="4351338"/>
          </a:xfrm>
        </p:spPr>
        <p:txBody>
          <a:bodyPr/>
          <a:lstStyle/>
          <a:p>
            <a:r>
              <a:rPr lang="en-US" dirty="0" smtClean="0"/>
              <a:t>Start with vacuum:</a:t>
            </a:r>
          </a:p>
          <a:p>
            <a:r>
              <a:rPr lang="en-US" dirty="0" smtClean="0"/>
              <a:t>where                                                     and we set </a:t>
            </a:r>
            <a:r>
              <a:rPr lang="el-GR" dirty="0" smtClean="0"/>
              <a:t>φ</a:t>
            </a:r>
            <a:r>
              <a:rPr lang="en-US" dirty="0" smtClean="0"/>
              <a:t>=0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621" y="1494426"/>
            <a:ext cx="3291859" cy="441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530" y="2009832"/>
            <a:ext cx="4005456" cy="498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268" y="2613915"/>
            <a:ext cx="1368035" cy="389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656" y="2624671"/>
            <a:ext cx="2116917" cy="365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9780" y="2560163"/>
            <a:ext cx="2069743" cy="4422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6303" y="3286267"/>
            <a:ext cx="5023992" cy="4186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l="-1" r="9" b="12071"/>
          <a:stretch/>
        </p:blipFill>
        <p:spPr>
          <a:xfrm>
            <a:off x="1523417" y="4805168"/>
            <a:ext cx="6457367" cy="544384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4503576" y="4037046"/>
            <a:ext cx="441649" cy="5349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5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Basic problem – spin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Heisenberg spin chain Hamiltonian (nearest neighbor interaction):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Solve = find energies, wave functions, other conserved quantities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9" y="2913234"/>
            <a:ext cx="3893683" cy="1110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701" y="4064490"/>
            <a:ext cx="1668916" cy="663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2319" y="2992016"/>
            <a:ext cx="1954529" cy="100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7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531" y="-213372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First order excitation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311" y="1415078"/>
            <a:ext cx="7886700" cy="4351338"/>
          </a:xfrm>
        </p:spPr>
        <p:txBody>
          <a:bodyPr/>
          <a:lstStyle/>
          <a:p>
            <a:r>
              <a:rPr lang="en-US" dirty="0" smtClean="0"/>
              <a:t>One </a:t>
            </a:r>
            <a:r>
              <a:rPr lang="en-US" dirty="0" err="1" smtClean="0"/>
              <a:t>magnon</a:t>
            </a:r>
            <a:r>
              <a:rPr lang="en-US" dirty="0" smtClean="0"/>
              <a:t> excitation vector: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594" y="1891603"/>
            <a:ext cx="5254391" cy="972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11" r="2448" b="34867"/>
          <a:stretch/>
        </p:blipFill>
        <p:spPr>
          <a:xfrm>
            <a:off x="1013927" y="3231652"/>
            <a:ext cx="6630955" cy="525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890" y="4178090"/>
            <a:ext cx="4799286" cy="1137762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3925077" y="2861387"/>
            <a:ext cx="404326" cy="360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8385" y="5363662"/>
            <a:ext cx="4951152" cy="64272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1125894" y="3589176"/>
            <a:ext cx="1063690" cy="6966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 rot="5400000">
            <a:off x="6658396" y="4750688"/>
            <a:ext cx="644116" cy="217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16200000">
            <a:off x="6130215" y="1371603"/>
            <a:ext cx="236372" cy="4858139"/>
          </a:xfrm>
          <a:prstGeom prst="leftBrace">
            <a:avLst>
              <a:gd name="adj1" fmla="val 68333"/>
              <a:gd name="adj2" fmla="val 6514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9580532">
            <a:off x="379444" y="3769567"/>
            <a:ext cx="192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eigenvalue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2816" y="6012025"/>
            <a:ext cx="192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Bethe equations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6474" y="4105468"/>
            <a:ext cx="192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unwanted terms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17654" t="64747" r="66902"/>
          <a:stretch/>
        </p:blipFill>
        <p:spPr>
          <a:xfrm>
            <a:off x="7669762" y="3327918"/>
            <a:ext cx="1057470" cy="28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0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However, there is a freedom…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to the following relation: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There is actually a whole class of solutions, satisfying identical off-shell equation: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is a generic feature, we don’t know it was discussed before!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452" y="2390191"/>
            <a:ext cx="7019925" cy="633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403" y="4144346"/>
            <a:ext cx="6476084" cy="101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2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Second order excitation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580" y="2415675"/>
            <a:ext cx="6050013" cy="144498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23120" y="3868000"/>
            <a:ext cx="6608199" cy="2623801"/>
            <a:chOff x="1223120" y="3868000"/>
            <a:chExt cx="6608199" cy="26238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3120" y="3868000"/>
              <a:ext cx="6608199" cy="210219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90577" y="5915609"/>
              <a:ext cx="4722072" cy="576192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635880" y="1798186"/>
            <a:ext cx="7935841" cy="416279"/>
            <a:chOff x="635881" y="1798186"/>
            <a:chExt cx="7251596" cy="3632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/>
            <a:srcRect l="-1" r="165" b="51351"/>
            <a:stretch/>
          </p:blipFill>
          <p:spPr>
            <a:xfrm>
              <a:off x="635881" y="1798186"/>
              <a:ext cx="5914209" cy="34163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/>
            <a:srcRect l="15149" t="53522" r="61855"/>
            <a:stretch/>
          </p:blipFill>
          <p:spPr>
            <a:xfrm>
              <a:off x="6525208" y="1835021"/>
              <a:ext cx="1362269" cy="326386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2648" y="93307"/>
            <a:ext cx="4022369" cy="64357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12" name="Straight Arrow Connector 11"/>
          <p:cNvCxnSpPr/>
          <p:nvPr/>
        </p:nvCxnSpPr>
        <p:spPr>
          <a:xfrm flipH="1" flipV="1">
            <a:off x="6139543" y="2083838"/>
            <a:ext cx="1057469" cy="9330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25208" y="3016898"/>
            <a:ext cx="2394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One of intermediary steps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3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It satisfies off-shell equation: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96" y="1371163"/>
            <a:ext cx="8291629" cy="1464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965" y="2679280"/>
            <a:ext cx="5995790" cy="1744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907" y="4423997"/>
            <a:ext cx="6917190" cy="196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6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89976"/>
          </a:xfrm>
        </p:spPr>
        <p:txBody>
          <a:bodyPr/>
          <a:lstStyle/>
          <a:p>
            <a:pPr algn="ctr"/>
            <a:r>
              <a:rPr lang="en-US" dirty="0" smtClean="0"/>
              <a:t>But also does: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which is a consequence of identities: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24" y="1558044"/>
            <a:ext cx="7553586" cy="1019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731" y="4422319"/>
            <a:ext cx="4960226" cy="13363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20" y="3429500"/>
            <a:ext cx="8633927" cy="68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2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6515"/>
          </a:xfrm>
        </p:spPr>
        <p:txBody>
          <a:bodyPr/>
          <a:lstStyle/>
          <a:p>
            <a:pPr algn="ctr"/>
            <a:r>
              <a:rPr lang="en-US" dirty="0" smtClean="0"/>
              <a:t>General solution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872" y="1470175"/>
            <a:ext cx="6508391" cy="2000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65" y="3945775"/>
            <a:ext cx="7873096" cy="20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8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30" y="612950"/>
            <a:ext cx="7299993" cy="574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3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7225"/>
          </a:xfrm>
        </p:spPr>
        <p:txBody>
          <a:bodyPr/>
          <a:lstStyle/>
          <a:p>
            <a:pPr algn="ctr"/>
            <a:r>
              <a:rPr lang="en-US" dirty="0" smtClean="0"/>
              <a:t>Off shell action: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073" y="1103396"/>
            <a:ext cx="6726292" cy="1510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823" y="2591195"/>
            <a:ext cx="5096532" cy="1451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550" y="4017771"/>
            <a:ext cx="6851728" cy="1765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4204" y="5867476"/>
            <a:ext cx="5201592" cy="75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3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illustrated the ABA method</a:t>
            </a:r>
          </a:p>
          <a:p>
            <a:r>
              <a:rPr lang="en-US" dirty="0" smtClean="0"/>
              <a:t>Following that approach, we have solved a spin-chain model with anisotropy and non-periodic boundary condition</a:t>
            </a:r>
          </a:p>
          <a:p>
            <a:r>
              <a:rPr lang="en-US" dirty="0" smtClean="0"/>
              <a:t>We pointed out the degrees of freedom that appear in off-shell solutions</a:t>
            </a:r>
          </a:p>
          <a:p>
            <a:r>
              <a:rPr lang="en-US" dirty="0" smtClean="0"/>
              <a:t>We set up the stage to derive another model, of long range interactions – </a:t>
            </a:r>
            <a:r>
              <a:rPr lang="en-US" dirty="0" err="1" smtClean="0"/>
              <a:t>Gaudin</a:t>
            </a:r>
            <a:r>
              <a:rPr lang="en-US" dirty="0" smtClean="0"/>
              <a:t> model…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6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with physical entities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apidities</a:t>
            </a:r>
            <a:r>
              <a:rPr lang="en-US" dirty="0" smtClean="0"/>
              <a:t>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i</a:t>
            </a:r>
            <a:r>
              <a:rPr lang="en-US" dirty="0" smtClean="0"/>
              <a:t> are related to momenta of “</a:t>
            </a:r>
            <a:r>
              <a:rPr lang="en-US" dirty="0" err="1" smtClean="0"/>
              <a:t>magnons</a:t>
            </a:r>
            <a:r>
              <a:rPr lang="en-US" dirty="0" smtClean="0"/>
              <a:t>”</a:t>
            </a:r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r>
              <a:rPr lang="en-US" dirty="0" smtClean="0"/>
              <a:t>And the formula for energy: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873" y="2344679"/>
            <a:ext cx="4987698" cy="1156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240" y="4148279"/>
            <a:ext cx="2189292" cy="102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Coordinate Bethe </a:t>
            </a:r>
            <a:r>
              <a:rPr lang="en-US" dirty="0" err="1" smtClean="0"/>
              <a:t>ansatz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90 years old approach: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Does solve the main problem, but not allowing easy generalizations</a:t>
            </a:r>
          </a:p>
          <a:p>
            <a:r>
              <a:rPr lang="en-US" dirty="0" smtClean="0"/>
              <a:t>We will not follow this approach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738" y="2334730"/>
            <a:ext cx="1501008" cy="643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421" y="2328815"/>
            <a:ext cx="2502061" cy="777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270" y="2948184"/>
            <a:ext cx="4244290" cy="7031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4081" y="3486033"/>
            <a:ext cx="5629081" cy="88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71" y="184735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Commutation relations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299" y="1386665"/>
            <a:ext cx="3288059" cy="1002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820" y="1470092"/>
            <a:ext cx="2843600" cy="494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621" y="2428025"/>
            <a:ext cx="4134469" cy="320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91607" y="2748095"/>
            <a:ext cx="3862875" cy="15726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78694" y="4477805"/>
            <a:ext cx="4416975" cy="14331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700" y="3184851"/>
            <a:ext cx="4209768" cy="273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4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286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Nontrivial boundary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88785"/>
            <a:ext cx="7886700" cy="4351338"/>
          </a:xfrm>
        </p:spPr>
        <p:txBody>
          <a:bodyPr/>
          <a:lstStyle/>
          <a:p>
            <a:r>
              <a:rPr lang="en-US" dirty="0" smtClean="0"/>
              <a:t>Introduce 2x2 </a:t>
            </a:r>
            <a:r>
              <a:rPr lang="en-US" dirty="0"/>
              <a:t>matrices </a:t>
            </a:r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dirty="0" smtClean="0"/>
              <a:t> and </a:t>
            </a:r>
            <a:r>
              <a:rPr lang="en-US" dirty="0"/>
              <a:t>K</a:t>
            </a:r>
            <a:r>
              <a:rPr lang="en-US" baseline="30000" dirty="0"/>
              <a:t>−</a:t>
            </a:r>
            <a:r>
              <a:rPr lang="en-US" dirty="0" smtClean="0"/>
              <a:t> that parameterize boundary conditions</a:t>
            </a:r>
          </a:p>
          <a:p>
            <a:r>
              <a:rPr lang="en-US" dirty="0" smtClean="0"/>
              <a:t>Following </a:t>
            </a:r>
            <a:r>
              <a:rPr lang="en-US" dirty="0" err="1" smtClean="0"/>
              <a:t>Sklyanin</a:t>
            </a:r>
            <a:r>
              <a:rPr lang="en-US" dirty="0" smtClean="0"/>
              <a:t>, these must satisfy “reflection” equations: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807" y="3508160"/>
            <a:ext cx="7352221" cy="328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35" y="3962464"/>
            <a:ext cx="8262542" cy="343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953" y="4385930"/>
            <a:ext cx="6068758" cy="178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3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Transfer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0931"/>
            <a:ext cx="7886700" cy="4796032"/>
          </a:xfrm>
        </p:spPr>
        <p:txBody>
          <a:bodyPr/>
          <a:lstStyle/>
          <a:p>
            <a:r>
              <a:rPr lang="en-US" dirty="0" smtClean="0"/>
              <a:t>The transfer matrix is now constructed as:</a:t>
            </a:r>
          </a:p>
          <a:p>
            <a:endParaRPr lang="en-US" dirty="0" smtClean="0"/>
          </a:p>
          <a:p>
            <a:endParaRPr lang="en-US" sz="4000" dirty="0"/>
          </a:p>
          <a:p>
            <a:r>
              <a:rPr lang="en-US" dirty="0" smtClean="0"/>
              <a:t>and corresponds to Hamiltonian: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03" y="3460520"/>
            <a:ext cx="7737813" cy="244808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5517502" y="3209731"/>
            <a:ext cx="858416" cy="5909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27101" y="2911150"/>
            <a:ext cx="192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XXZ anisotropy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809861" y="5909388"/>
            <a:ext cx="1240971" cy="2208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01541" y="5931157"/>
            <a:ext cx="1928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nontrivial boundary terms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621" y="2458952"/>
            <a:ext cx="5023992" cy="41866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460150" y="1670065"/>
            <a:ext cx="3462812" cy="675029"/>
            <a:chOff x="2460150" y="1670065"/>
            <a:chExt cx="3462812" cy="6750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60150" y="1670065"/>
              <a:ext cx="3462812" cy="67502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t="7720" r="89247"/>
            <a:stretch/>
          </p:blipFill>
          <p:spPr>
            <a:xfrm>
              <a:off x="2545078" y="1772817"/>
              <a:ext cx="662018" cy="4734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160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Transfer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0931"/>
            <a:ext cx="7886700" cy="4796032"/>
          </a:xfrm>
        </p:spPr>
        <p:txBody>
          <a:bodyPr/>
          <a:lstStyle/>
          <a:p>
            <a:r>
              <a:rPr lang="en-US" dirty="0" smtClean="0"/>
              <a:t>The transfer matrix is now constructed as:</a:t>
            </a:r>
          </a:p>
          <a:p>
            <a:endParaRPr lang="en-US" dirty="0" smtClean="0"/>
          </a:p>
          <a:p>
            <a:endParaRPr lang="en-US" sz="4000" dirty="0"/>
          </a:p>
          <a:p>
            <a:r>
              <a:rPr lang="en-US" dirty="0" smtClean="0"/>
              <a:t>and corresponds to Hamiltonian: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809861" y="5909388"/>
            <a:ext cx="1240971" cy="2208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01541" y="5931157"/>
            <a:ext cx="1928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nontrivial boundary terms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621" y="2458952"/>
            <a:ext cx="5023992" cy="41866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460150" y="1670065"/>
            <a:ext cx="3462812" cy="675029"/>
            <a:chOff x="2460150" y="1670065"/>
            <a:chExt cx="3462812" cy="6750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60150" y="1670065"/>
              <a:ext cx="3462812" cy="67502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t="7720" r="89247"/>
            <a:stretch/>
          </p:blipFill>
          <p:spPr>
            <a:xfrm>
              <a:off x="2545078" y="1772817"/>
              <a:ext cx="662018" cy="473429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r="25388" b="65270"/>
          <a:stretch/>
        </p:blipFill>
        <p:spPr>
          <a:xfrm>
            <a:off x="1386363" y="4225630"/>
            <a:ext cx="5773328" cy="8502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69427" t="46" r="27116" b="90044"/>
          <a:stretch/>
        </p:blipFill>
        <p:spPr>
          <a:xfrm>
            <a:off x="2401077" y="4254760"/>
            <a:ext cx="267478" cy="24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1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Transfer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0931"/>
            <a:ext cx="7886700" cy="4796032"/>
          </a:xfrm>
        </p:spPr>
        <p:txBody>
          <a:bodyPr/>
          <a:lstStyle/>
          <a:p>
            <a:r>
              <a:rPr lang="en-US" dirty="0" smtClean="0"/>
              <a:t>The transfer matrix is now constructed as:</a:t>
            </a:r>
          </a:p>
          <a:p>
            <a:endParaRPr lang="en-US" dirty="0" smtClean="0"/>
          </a:p>
          <a:p>
            <a:endParaRPr lang="en-US" sz="4000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principle, we nevertheless follow the same path as before…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08708" y="3262601"/>
            <a:ext cx="1928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introduces huge complications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621" y="2458952"/>
            <a:ext cx="5023992" cy="41866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460150" y="1670065"/>
            <a:ext cx="3462812" cy="675029"/>
            <a:chOff x="2460150" y="1670065"/>
            <a:chExt cx="3462812" cy="6750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60150" y="1670065"/>
              <a:ext cx="3462812" cy="67502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t="7720" r="89247"/>
            <a:stretch/>
          </p:blipFill>
          <p:spPr>
            <a:xfrm>
              <a:off x="2545078" y="1772817"/>
              <a:ext cx="662018" cy="473429"/>
            </a:xfrm>
            <a:prstGeom prst="rect">
              <a:avLst/>
            </a:prstGeom>
          </p:spPr>
        </p:pic>
      </p:grpSp>
      <p:cxnSp>
        <p:nvCxnSpPr>
          <p:cNvPr id="11" name="Straight Arrow Connector 10"/>
          <p:cNvCxnSpPr/>
          <p:nvPr/>
        </p:nvCxnSpPr>
        <p:spPr>
          <a:xfrm flipH="1" flipV="1">
            <a:off x="6388360" y="2855168"/>
            <a:ext cx="715346" cy="3981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49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Algebraic Bethe </a:t>
            </a:r>
            <a:r>
              <a:rPr lang="en-US" dirty="0" err="1" smtClean="0"/>
              <a:t>Ansatz</a:t>
            </a:r>
            <a:r>
              <a:rPr lang="en-US" dirty="0" smtClean="0"/>
              <a:t> (ABA)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 additional </a:t>
            </a:r>
            <a:r>
              <a:rPr lang="en-US" dirty="0"/>
              <a:t> </a:t>
            </a:r>
            <a:r>
              <a:rPr lang="en-US" dirty="0" smtClean="0"/>
              <a:t>     auxiliary space       and a “Lax operator”: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33" y="2780522"/>
            <a:ext cx="4640656" cy="8924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129" y="1735785"/>
            <a:ext cx="479360" cy="655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124" y="1829966"/>
            <a:ext cx="372195" cy="42182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163216" y="3750804"/>
            <a:ext cx="3601907" cy="467952"/>
            <a:chOff x="5386873" y="3278052"/>
            <a:chExt cx="3601907" cy="4679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6873" y="3278052"/>
              <a:ext cx="3601907" cy="46196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/>
            <a:srcRect r="53081" b="35067"/>
            <a:stretch/>
          </p:blipFill>
          <p:spPr>
            <a:xfrm>
              <a:off x="6175894" y="3492566"/>
              <a:ext cx="229690" cy="2459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/>
            <a:srcRect r="53081" b="35067"/>
            <a:stretch/>
          </p:blipFill>
          <p:spPr>
            <a:xfrm>
              <a:off x="7933158" y="3501895"/>
              <a:ext cx="228017" cy="24410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8070" y="4453554"/>
            <a:ext cx="5467342" cy="6222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4554" y="5121370"/>
            <a:ext cx="4672693" cy="120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2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Relation to permutation 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Lax operator can be written as: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Where P is permutation operator: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88" y="3993502"/>
            <a:ext cx="4515684" cy="1536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634" y="2385625"/>
            <a:ext cx="4209272" cy="719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2065" y="4495936"/>
            <a:ext cx="2416240" cy="54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4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219" y="2407690"/>
            <a:ext cx="4595845" cy="5535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1526" y="2513045"/>
            <a:ext cx="279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How do Lax </a:t>
            </a:r>
            <a:r>
              <a:rPr lang="en-US" dirty="0" smtClean="0"/>
              <a:t>operators commute?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w</a:t>
            </a:r>
            <a:r>
              <a:rPr lang="en-US" dirty="0" smtClean="0"/>
              <a:t>here:</a:t>
            </a:r>
          </a:p>
          <a:p>
            <a:endParaRPr lang="en-US" dirty="0"/>
          </a:p>
          <a:p>
            <a:r>
              <a:rPr lang="en-US" dirty="0" smtClean="0"/>
              <a:t>This “RLL” relation or “fundamental commutation relation” can here be confirmed by using: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37" y="2359401"/>
            <a:ext cx="7879944" cy="603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894" y="3700190"/>
            <a:ext cx="2367740" cy="628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025" y="5233466"/>
            <a:ext cx="7597062" cy="52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3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7150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9062</TotalTime>
  <Words>1452</Words>
  <Application>Microsoft Office PowerPoint</Application>
  <PresentationFormat>On-screen Show (4:3)</PresentationFormat>
  <Paragraphs>351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Calibri</vt:lpstr>
      <vt:lpstr>Calibri Light</vt:lpstr>
      <vt:lpstr>Wingdings</vt:lpstr>
      <vt:lpstr>Office Theme</vt:lpstr>
      <vt:lpstr>Generalized sl(2) Gaudin algebra and corresponding Knizhnik-Zamolodchikov equation</vt:lpstr>
      <vt:lpstr>Talk based on…</vt:lpstr>
      <vt:lpstr>Talk outline</vt:lpstr>
      <vt:lpstr>Motivation?</vt:lpstr>
      <vt:lpstr>Basic problem – spin chain</vt:lpstr>
      <vt:lpstr>Coordinate Bethe ansatz</vt:lpstr>
      <vt:lpstr>Algebraic Bethe Ansatz (ABA)</vt:lpstr>
      <vt:lpstr>Relation to permutation operator</vt:lpstr>
      <vt:lpstr>How do Lax operators commute?</vt:lpstr>
      <vt:lpstr>R matrices</vt:lpstr>
      <vt:lpstr>Monodromy</vt:lpstr>
      <vt:lpstr>Transfer matrix</vt:lpstr>
      <vt:lpstr>Why is this important?</vt:lpstr>
      <vt:lpstr>Solving the transfer matrix eigenproblem</vt:lpstr>
      <vt:lpstr>The rest of eigenvectors?</vt:lpstr>
      <vt:lpstr>From the commutation relations…</vt:lpstr>
      <vt:lpstr>But the approach is far more general!</vt:lpstr>
      <vt:lpstr>Research generalizations</vt:lpstr>
      <vt:lpstr>XXZ chain</vt:lpstr>
      <vt:lpstr>Nontrivial boundary conditions</vt:lpstr>
      <vt:lpstr>New monodromy matrix</vt:lpstr>
      <vt:lpstr>Commutation relations</vt:lpstr>
      <vt:lpstr>Transfer matrix</vt:lpstr>
      <vt:lpstr>Gaudin model</vt:lpstr>
      <vt:lpstr>Chain to Gaudin connection</vt:lpstr>
      <vt:lpstr>Chain to Gaudin connection</vt:lpstr>
      <vt:lpstr>We correct it by a trick…</vt:lpstr>
      <vt:lpstr>Long range Hamiltonians</vt:lpstr>
      <vt:lpstr>Non-periodic boundary</vt:lpstr>
      <vt:lpstr>New, more general Hamiltonians</vt:lpstr>
      <vt:lpstr>Solving = Algebraic Bethe Ansatz</vt:lpstr>
      <vt:lpstr>…how to simplify them?</vt:lpstr>
      <vt:lpstr>Now: solution + analytic proof</vt:lpstr>
      <vt:lpstr>Now we can read energies</vt:lpstr>
      <vt:lpstr>Knizhnik–Zamolodchikov equations</vt:lpstr>
      <vt:lpstr>Scalar product formulas</vt:lpstr>
      <vt:lpstr>Summary</vt:lpstr>
      <vt:lpstr>Thank you.</vt:lpstr>
      <vt:lpstr>1. XXZ Gaudin model</vt:lpstr>
      <vt:lpstr>Expansion in eta…</vt:lpstr>
      <vt:lpstr>i) Solving the eigenproblem using the spin chain Bethe vectors</vt:lpstr>
      <vt:lpstr>…where:</vt:lpstr>
      <vt:lpstr>ii) Solving the Gaudin model independently</vt:lpstr>
      <vt:lpstr>Reflection matrix related steps</vt:lpstr>
      <vt:lpstr>Commutation relations</vt:lpstr>
      <vt:lpstr>Change of variables</vt:lpstr>
      <vt:lpstr>We find the eigenvectors in terms of the new operators:</vt:lpstr>
      <vt:lpstr>PowerPoint Presentation</vt:lpstr>
      <vt:lpstr>Finding Bethe vectors - vacuum</vt:lpstr>
      <vt:lpstr>First order excitation</vt:lpstr>
      <vt:lpstr>However, there is a freedom…</vt:lpstr>
      <vt:lpstr>Second order excitation</vt:lpstr>
      <vt:lpstr>It satisfies off-shell equation:</vt:lpstr>
      <vt:lpstr>But also does:</vt:lpstr>
      <vt:lpstr>General solution</vt:lpstr>
      <vt:lpstr>…</vt:lpstr>
      <vt:lpstr>Off shell action:</vt:lpstr>
      <vt:lpstr>Conclusion</vt:lpstr>
      <vt:lpstr>Connection with physical entities</vt:lpstr>
      <vt:lpstr>Commutation relations</vt:lpstr>
      <vt:lpstr>Nontrivial boundary conditions</vt:lpstr>
      <vt:lpstr>Transfer matrix</vt:lpstr>
      <vt:lpstr>Transfer matrix</vt:lpstr>
      <vt:lpstr>Transfer matrix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Algebraic Bethe ansatz for the XXZ Heisenberg spin chain</dc:title>
  <dc:creator>IgorVC</dc:creator>
  <cp:lastModifiedBy>IgorVC</cp:lastModifiedBy>
  <cp:revision>214</cp:revision>
  <dcterms:created xsi:type="dcterms:W3CDTF">2017-09-19T08:27:20Z</dcterms:created>
  <dcterms:modified xsi:type="dcterms:W3CDTF">2019-09-13T00:17:47Z</dcterms:modified>
</cp:coreProperties>
</file>